
<file path=[Content_Types].xml><?xml version="1.0" encoding="utf-8"?>
<Types xmlns="http://schemas.openxmlformats.org/package/2006/content-types">
  <Default Extension="fntdata" ContentType="application/x-fontdata"/>
  <Default Extension="gif" ContentType="image/gif"/>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Lst>
  <p:sldSz cx="18288000" cy="10287000"/>
  <p:notesSz cx="6858000" cy="9144000"/>
  <p:embeddedFontLst>
    <p:embeddedFont>
      <p:font typeface="Canva Sans Bold" panose="020B0604020202020204" charset="0"/>
      <p:regular r:id="rId4"/>
    </p:embeddedFont>
    <p:embeddedFont>
      <p:font typeface="DM Sans Bold" panose="020B0604020202020204" charset="0"/>
      <p:regular r:id="rId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0" d="100"/>
          <a:sy n="70" d="100"/>
        </p:scale>
        <p:origin x="774" y="1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font" Target="fonts/font2.fntdata"/><Relationship Id="rId4" Type="http://schemas.openxmlformats.org/officeDocument/2006/relationships/font" Target="fonts/font1.fntdata"/><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sv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F3EF"/>
        </a:solidFill>
        <a:effectLst/>
      </p:bgPr>
    </p:bg>
    <p:spTree>
      <p:nvGrpSpPr>
        <p:cNvPr id="1" name=""/>
        <p:cNvGrpSpPr/>
        <p:nvPr/>
      </p:nvGrpSpPr>
      <p:grpSpPr>
        <a:xfrm>
          <a:off x="0" y="0"/>
          <a:ext cx="0" cy="0"/>
          <a:chOff x="0" y="0"/>
          <a:chExt cx="0" cy="0"/>
        </a:xfrm>
      </p:grpSpPr>
      <p:grpSp>
        <p:nvGrpSpPr>
          <p:cNvPr id="2" name="Group 2"/>
          <p:cNvGrpSpPr/>
          <p:nvPr/>
        </p:nvGrpSpPr>
        <p:grpSpPr>
          <a:xfrm>
            <a:off x="-104303" y="0"/>
            <a:ext cx="18516600" cy="10287000"/>
            <a:chOff x="0" y="0"/>
            <a:chExt cx="24688800" cy="13716000"/>
          </a:xfrm>
        </p:grpSpPr>
        <p:grpSp>
          <p:nvGrpSpPr>
            <p:cNvPr id="3" name="Group 3"/>
            <p:cNvGrpSpPr/>
            <p:nvPr/>
          </p:nvGrpSpPr>
          <p:grpSpPr>
            <a:xfrm>
              <a:off x="0" y="0"/>
              <a:ext cx="2743200" cy="2743200"/>
              <a:chOff x="0" y="0"/>
              <a:chExt cx="812800" cy="812800"/>
            </a:xfrm>
          </p:grpSpPr>
          <p:sp>
            <p:nvSpPr>
              <p:cNvPr id="4" name="Freeform 4"/>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3D67EC"/>
              </a:solidFill>
            </p:spPr>
            <p:txBody>
              <a:bodyPr/>
              <a:lstStyle/>
              <a:p>
                <a:endParaRPr lang="en-US"/>
              </a:p>
            </p:txBody>
          </p:sp>
          <p:sp>
            <p:nvSpPr>
              <p:cNvPr id="5" name="TextBox 5"/>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6" name="Group 6"/>
            <p:cNvGrpSpPr/>
            <p:nvPr/>
          </p:nvGrpSpPr>
          <p:grpSpPr>
            <a:xfrm>
              <a:off x="2743200" y="0"/>
              <a:ext cx="2743200" cy="2743200"/>
              <a:chOff x="0" y="0"/>
              <a:chExt cx="812800" cy="812800"/>
            </a:xfrm>
          </p:grpSpPr>
          <p:sp>
            <p:nvSpPr>
              <p:cNvPr id="7" name="Freeform 7"/>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5036BD"/>
              </a:solidFill>
            </p:spPr>
            <p:txBody>
              <a:bodyPr/>
              <a:lstStyle/>
              <a:p>
                <a:endParaRPr lang="en-US"/>
              </a:p>
            </p:txBody>
          </p:sp>
          <p:sp>
            <p:nvSpPr>
              <p:cNvPr id="8" name="TextBox 8"/>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9" name="Group 9"/>
            <p:cNvGrpSpPr/>
            <p:nvPr/>
          </p:nvGrpSpPr>
          <p:grpSpPr>
            <a:xfrm>
              <a:off x="5486400" y="0"/>
              <a:ext cx="2743200" cy="2743200"/>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D4600"/>
              </a:solidFill>
            </p:spPr>
            <p:txBody>
              <a:bodyPr/>
              <a:lstStyle/>
              <a:p>
                <a:endParaRPr lang="en-US"/>
              </a:p>
            </p:txBody>
          </p:sp>
          <p:sp>
            <p:nvSpPr>
              <p:cNvPr id="11" name="TextBox 11"/>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12" name="Group 12"/>
            <p:cNvGrpSpPr/>
            <p:nvPr/>
          </p:nvGrpSpPr>
          <p:grpSpPr>
            <a:xfrm>
              <a:off x="8229600" y="0"/>
              <a:ext cx="2743200" cy="2743200"/>
              <a:chOff x="0" y="0"/>
              <a:chExt cx="812800" cy="812800"/>
            </a:xfrm>
          </p:grpSpPr>
          <p:sp>
            <p:nvSpPr>
              <p:cNvPr id="13" name="Freeform 1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C800"/>
              </a:solidFill>
            </p:spPr>
            <p:txBody>
              <a:bodyPr/>
              <a:lstStyle/>
              <a:p>
                <a:endParaRPr lang="en-US"/>
              </a:p>
            </p:txBody>
          </p:sp>
          <p:sp>
            <p:nvSpPr>
              <p:cNvPr id="14" name="TextBox 14"/>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15" name="Group 15"/>
            <p:cNvGrpSpPr/>
            <p:nvPr/>
          </p:nvGrpSpPr>
          <p:grpSpPr>
            <a:xfrm>
              <a:off x="10972800" y="0"/>
              <a:ext cx="2743200" cy="2743200"/>
              <a:chOff x="0" y="0"/>
              <a:chExt cx="812800" cy="812800"/>
            </a:xfrm>
          </p:grpSpPr>
          <p:sp>
            <p:nvSpPr>
              <p:cNvPr id="16" name="Freeform 16"/>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00A364"/>
              </a:solidFill>
            </p:spPr>
            <p:txBody>
              <a:bodyPr/>
              <a:lstStyle/>
              <a:p>
                <a:endParaRPr lang="en-US"/>
              </a:p>
            </p:txBody>
          </p:sp>
          <p:sp>
            <p:nvSpPr>
              <p:cNvPr id="17" name="TextBox 17"/>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18" name="Group 18"/>
            <p:cNvGrpSpPr/>
            <p:nvPr/>
          </p:nvGrpSpPr>
          <p:grpSpPr>
            <a:xfrm>
              <a:off x="13716000" y="0"/>
              <a:ext cx="2743200" cy="2743200"/>
              <a:chOff x="0" y="0"/>
              <a:chExt cx="812800" cy="812800"/>
            </a:xfrm>
          </p:grpSpPr>
          <p:sp>
            <p:nvSpPr>
              <p:cNvPr id="19" name="Freeform 19"/>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3D67EC"/>
              </a:solidFill>
            </p:spPr>
            <p:txBody>
              <a:bodyPr/>
              <a:lstStyle/>
              <a:p>
                <a:endParaRPr lang="en-US"/>
              </a:p>
            </p:txBody>
          </p:sp>
          <p:sp>
            <p:nvSpPr>
              <p:cNvPr id="20" name="TextBox 20"/>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21" name="Group 21"/>
            <p:cNvGrpSpPr/>
            <p:nvPr/>
          </p:nvGrpSpPr>
          <p:grpSpPr>
            <a:xfrm>
              <a:off x="16459200" y="0"/>
              <a:ext cx="2743200" cy="2743200"/>
              <a:chOff x="0" y="0"/>
              <a:chExt cx="812800" cy="812800"/>
            </a:xfrm>
          </p:grpSpPr>
          <p:sp>
            <p:nvSpPr>
              <p:cNvPr id="22" name="Freeform 22"/>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5036BD"/>
              </a:solidFill>
            </p:spPr>
            <p:txBody>
              <a:bodyPr/>
              <a:lstStyle/>
              <a:p>
                <a:endParaRPr lang="en-US"/>
              </a:p>
            </p:txBody>
          </p:sp>
          <p:sp>
            <p:nvSpPr>
              <p:cNvPr id="23" name="TextBox 23"/>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24" name="Group 24"/>
            <p:cNvGrpSpPr/>
            <p:nvPr/>
          </p:nvGrpSpPr>
          <p:grpSpPr>
            <a:xfrm>
              <a:off x="19202400" y="0"/>
              <a:ext cx="2743200" cy="2743200"/>
              <a:chOff x="0" y="0"/>
              <a:chExt cx="812800" cy="812800"/>
            </a:xfrm>
          </p:grpSpPr>
          <p:sp>
            <p:nvSpPr>
              <p:cNvPr id="25" name="Freeform 25"/>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D4600"/>
              </a:solidFill>
            </p:spPr>
            <p:txBody>
              <a:bodyPr/>
              <a:lstStyle/>
              <a:p>
                <a:endParaRPr lang="en-US"/>
              </a:p>
            </p:txBody>
          </p:sp>
          <p:sp>
            <p:nvSpPr>
              <p:cNvPr id="26" name="TextBox 26"/>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27" name="Group 27"/>
            <p:cNvGrpSpPr/>
            <p:nvPr/>
          </p:nvGrpSpPr>
          <p:grpSpPr>
            <a:xfrm>
              <a:off x="21945600" y="0"/>
              <a:ext cx="2743200" cy="2743200"/>
              <a:chOff x="0" y="0"/>
              <a:chExt cx="812800" cy="812800"/>
            </a:xfrm>
          </p:grpSpPr>
          <p:sp>
            <p:nvSpPr>
              <p:cNvPr id="28" name="Freeform 28"/>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C800"/>
              </a:solidFill>
            </p:spPr>
            <p:txBody>
              <a:bodyPr/>
              <a:lstStyle/>
              <a:p>
                <a:endParaRPr lang="en-US"/>
              </a:p>
            </p:txBody>
          </p:sp>
          <p:sp>
            <p:nvSpPr>
              <p:cNvPr id="29" name="TextBox 29"/>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30" name="Group 30"/>
            <p:cNvGrpSpPr/>
            <p:nvPr/>
          </p:nvGrpSpPr>
          <p:grpSpPr>
            <a:xfrm>
              <a:off x="0" y="2743200"/>
              <a:ext cx="2743200" cy="2743200"/>
              <a:chOff x="0" y="0"/>
              <a:chExt cx="812800" cy="812800"/>
            </a:xfrm>
          </p:grpSpPr>
          <p:sp>
            <p:nvSpPr>
              <p:cNvPr id="31" name="Freeform 31"/>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5036BD"/>
              </a:solidFill>
            </p:spPr>
            <p:txBody>
              <a:bodyPr/>
              <a:lstStyle/>
              <a:p>
                <a:endParaRPr lang="en-US"/>
              </a:p>
            </p:txBody>
          </p:sp>
          <p:sp>
            <p:nvSpPr>
              <p:cNvPr id="32" name="TextBox 32"/>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33" name="Group 33"/>
            <p:cNvGrpSpPr/>
            <p:nvPr/>
          </p:nvGrpSpPr>
          <p:grpSpPr>
            <a:xfrm>
              <a:off x="2743200" y="2743200"/>
              <a:ext cx="2743200" cy="2743200"/>
              <a:chOff x="0" y="0"/>
              <a:chExt cx="812800" cy="812800"/>
            </a:xfrm>
          </p:grpSpPr>
          <p:sp>
            <p:nvSpPr>
              <p:cNvPr id="34" name="Freeform 34"/>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D4600"/>
              </a:solidFill>
            </p:spPr>
            <p:txBody>
              <a:bodyPr/>
              <a:lstStyle/>
              <a:p>
                <a:endParaRPr lang="en-US"/>
              </a:p>
            </p:txBody>
          </p:sp>
          <p:sp>
            <p:nvSpPr>
              <p:cNvPr id="35" name="TextBox 35"/>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36" name="Group 36"/>
            <p:cNvGrpSpPr/>
            <p:nvPr/>
          </p:nvGrpSpPr>
          <p:grpSpPr>
            <a:xfrm>
              <a:off x="5486400" y="2743200"/>
              <a:ext cx="2743200" cy="2743200"/>
              <a:chOff x="0" y="0"/>
              <a:chExt cx="812800" cy="812800"/>
            </a:xfrm>
          </p:grpSpPr>
          <p:sp>
            <p:nvSpPr>
              <p:cNvPr id="37" name="Freeform 37"/>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C800"/>
              </a:solidFill>
            </p:spPr>
            <p:txBody>
              <a:bodyPr/>
              <a:lstStyle/>
              <a:p>
                <a:endParaRPr lang="en-US"/>
              </a:p>
            </p:txBody>
          </p:sp>
          <p:sp>
            <p:nvSpPr>
              <p:cNvPr id="38" name="TextBox 38"/>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39" name="Group 39"/>
            <p:cNvGrpSpPr/>
            <p:nvPr/>
          </p:nvGrpSpPr>
          <p:grpSpPr>
            <a:xfrm>
              <a:off x="8229600" y="2743200"/>
              <a:ext cx="2743200" cy="2743200"/>
              <a:chOff x="0" y="0"/>
              <a:chExt cx="812800" cy="812800"/>
            </a:xfrm>
          </p:grpSpPr>
          <p:sp>
            <p:nvSpPr>
              <p:cNvPr id="40" name="Freeform 4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00A364"/>
              </a:solidFill>
            </p:spPr>
            <p:txBody>
              <a:bodyPr/>
              <a:lstStyle/>
              <a:p>
                <a:endParaRPr lang="en-US"/>
              </a:p>
            </p:txBody>
          </p:sp>
          <p:sp>
            <p:nvSpPr>
              <p:cNvPr id="41" name="TextBox 41"/>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42" name="Group 42"/>
            <p:cNvGrpSpPr/>
            <p:nvPr/>
          </p:nvGrpSpPr>
          <p:grpSpPr>
            <a:xfrm>
              <a:off x="10972800" y="2743200"/>
              <a:ext cx="2743200" cy="2743200"/>
              <a:chOff x="0" y="0"/>
              <a:chExt cx="812800" cy="812800"/>
            </a:xfrm>
          </p:grpSpPr>
          <p:sp>
            <p:nvSpPr>
              <p:cNvPr id="43" name="Freeform 4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3D67EC"/>
              </a:solidFill>
            </p:spPr>
            <p:txBody>
              <a:bodyPr/>
              <a:lstStyle/>
              <a:p>
                <a:endParaRPr lang="en-US"/>
              </a:p>
            </p:txBody>
          </p:sp>
          <p:sp>
            <p:nvSpPr>
              <p:cNvPr id="44" name="TextBox 44"/>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45" name="Group 45"/>
            <p:cNvGrpSpPr/>
            <p:nvPr/>
          </p:nvGrpSpPr>
          <p:grpSpPr>
            <a:xfrm>
              <a:off x="13716000" y="2743200"/>
              <a:ext cx="2743200" cy="2743200"/>
              <a:chOff x="0" y="0"/>
              <a:chExt cx="812800" cy="812800"/>
            </a:xfrm>
          </p:grpSpPr>
          <p:sp>
            <p:nvSpPr>
              <p:cNvPr id="46" name="Freeform 46"/>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5036BD"/>
              </a:solidFill>
            </p:spPr>
            <p:txBody>
              <a:bodyPr/>
              <a:lstStyle/>
              <a:p>
                <a:endParaRPr lang="en-US"/>
              </a:p>
            </p:txBody>
          </p:sp>
          <p:sp>
            <p:nvSpPr>
              <p:cNvPr id="47" name="TextBox 47"/>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48" name="Group 48"/>
            <p:cNvGrpSpPr/>
            <p:nvPr/>
          </p:nvGrpSpPr>
          <p:grpSpPr>
            <a:xfrm>
              <a:off x="16459200" y="2743200"/>
              <a:ext cx="2743200" cy="2743200"/>
              <a:chOff x="0" y="0"/>
              <a:chExt cx="812800" cy="812800"/>
            </a:xfrm>
          </p:grpSpPr>
          <p:sp>
            <p:nvSpPr>
              <p:cNvPr id="49" name="Freeform 49"/>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D4600"/>
              </a:solidFill>
            </p:spPr>
            <p:txBody>
              <a:bodyPr/>
              <a:lstStyle/>
              <a:p>
                <a:endParaRPr lang="en-US"/>
              </a:p>
            </p:txBody>
          </p:sp>
          <p:sp>
            <p:nvSpPr>
              <p:cNvPr id="50" name="TextBox 50"/>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51" name="Group 51"/>
            <p:cNvGrpSpPr/>
            <p:nvPr/>
          </p:nvGrpSpPr>
          <p:grpSpPr>
            <a:xfrm>
              <a:off x="19202400" y="2743200"/>
              <a:ext cx="2743200" cy="2743200"/>
              <a:chOff x="0" y="0"/>
              <a:chExt cx="812800" cy="812800"/>
            </a:xfrm>
          </p:grpSpPr>
          <p:sp>
            <p:nvSpPr>
              <p:cNvPr id="52" name="Freeform 52"/>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C800"/>
              </a:solidFill>
            </p:spPr>
            <p:txBody>
              <a:bodyPr/>
              <a:lstStyle/>
              <a:p>
                <a:endParaRPr lang="en-US"/>
              </a:p>
            </p:txBody>
          </p:sp>
          <p:sp>
            <p:nvSpPr>
              <p:cNvPr id="53" name="TextBox 53"/>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54" name="Group 54"/>
            <p:cNvGrpSpPr/>
            <p:nvPr/>
          </p:nvGrpSpPr>
          <p:grpSpPr>
            <a:xfrm>
              <a:off x="21945600" y="2743200"/>
              <a:ext cx="2743200" cy="2743200"/>
              <a:chOff x="0" y="0"/>
              <a:chExt cx="812800" cy="812800"/>
            </a:xfrm>
          </p:grpSpPr>
          <p:sp>
            <p:nvSpPr>
              <p:cNvPr id="55" name="Freeform 55"/>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00A364"/>
              </a:solidFill>
            </p:spPr>
            <p:txBody>
              <a:bodyPr/>
              <a:lstStyle/>
              <a:p>
                <a:endParaRPr lang="en-US"/>
              </a:p>
            </p:txBody>
          </p:sp>
          <p:sp>
            <p:nvSpPr>
              <p:cNvPr id="56" name="TextBox 56"/>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57" name="Group 57"/>
            <p:cNvGrpSpPr/>
            <p:nvPr/>
          </p:nvGrpSpPr>
          <p:grpSpPr>
            <a:xfrm>
              <a:off x="0" y="5486400"/>
              <a:ext cx="2743200" cy="2743200"/>
              <a:chOff x="0" y="0"/>
              <a:chExt cx="812800" cy="812800"/>
            </a:xfrm>
          </p:grpSpPr>
          <p:sp>
            <p:nvSpPr>
              <p:cNvPr id="58" name="Freeform 58"/>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D4600"/>
              </a:solidFill>
            </p:spPr>
            <p:txBody>
              <a:bodyPr/>
              <a:lstStyle/>
              <a:p>
                <a:endParaRPr lang="en-US"/>
              </a:p>
            </p:txBody>
          </p:sp>
          <p:sp>
            <p:nvSpPr>
              <p:cNvPr id="59" name="TextBox 59"/>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60" name="Group 60"/>
            <p:cNvGrpSpPr/>
            <p:nvPr/>
          </p:nvGrpSpPr>
          <p:grpSpPr>
            <a:xfrm>
              <a:off x="2743200" y="5486400"/>
              <a:ext cx="2743200" cy="2743200"/>
              <a:chOff x="0" y="0"/>
              <a:chExt cx="812800" cy="812800"/>
            </a:xfrm>
          </p:grpSpPr>
          <p:sp>
            <p:nvSpPr>
              <p:cNvPr id="61" name="Freeform 61"/>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C800"/>
              </a:solidFill>
            </p:spPr>
            <p:txBody>
              <a:bodyPr/>
              <a:lstStyle/>
              <a:p>
                <a:endParaRPr lang="en-US"/>
              </a:p>
            </p:txBody>
          </p:sp>
          <p:sp>
            <p:nvSpPr>
              <p:cNvPr id="62" name="TextBox 62"/>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63" name="Group 63"/>
            <p:cNvGrpSpPr/>
            <p:nvPr/>
          </p:nvGrpSpPr>
          <p:grpSpPr>
            <a:xfrm>
              <a:off x="5486400" y="5486400"/>
              <a:ext cx="2743200" cy="2743200"/>
              <a:chOff x="0" y="0"/>
              <a:chExt cx="812800" cy="812800"/>
            </a:xfrm>
          </p:grpSpPr>
          <p:sp>
            <p:nvSpPr>
              <p:cNvPr id="64" name="Freeform 64"/>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00A364"/>
              </a:solidFill>
            </p:spPr>
            <p:txBody>
              <a:bodyPr/>
              <a:lstStyle/>
              <a:p>
                <a:endParaRPr lang="en-US"/>
              </a:p>
            </p:txBody>
          </p:sp>
          <p:sp>
            <p:nvSpPr>
              <p:cNvPr id="65" name="TextBox 65"/>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66" name="Group 66"/>
            <p:cNvGrpSpPr/>
            <p:nvPr/>
          </p:nvGrpSpPr>
          <p:grpSpPr>
            <a:xfrm>
              <a:off x="8229600" y="5486400"/>
              <a:ext cx="2743200" cy="2743200"/>
              <a:chOff x="0" y="0"/>
              <a:chExt cx="812800" cy="812800"/>
            </a:xfrm>
          </p:grpSpPr>
          <p:sp>
            <p:nvSpPr>
              <p:cNvPr id="67" name="Freeform 67"/>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3D67EC"/>
              </a:solidFill>
            </p:spPr>
            <p:txBody>
              <a:bodyPr/>
              <a:lstStyle/>
              <a:p>
                <a:endParaRPr lang="en-US"/>
              </a:p>
            </p:txBody>
          </p:sp>
          <p:sp>
            <p:nvSpPr>
              <p:cNvPr id="68" name="TextBox 68"/>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69" name="Group 69"/>
            <p:cNvGrpSpPr/>
            <p:nvPr/>
          </p:nvGrpSpPr>
          <p:grpSpPr>
            <a:xfrm>
              <a:off x="10972800" y="5486400"/>
              <a:ext cx="2743200" cy="2743200"/>
              <a:chOff x="0" y="0"/>
              <a:chExt cx="812800" cy="812800"/>
            </a:xfrm>
          </p:grpSpPr>
          <p:sp>
            <p:nvSpPr>
              <p:cNvPr id="70" name="Freeform 7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5036BD"/>
              </a:solidFill>
            </p:spPr>
            <p:txBody>
              <a:bodyPr/>
              <a:lstStyle/>
              <a:p>
                <a:endParaRPr lang="en-US"/>
              </a:p>
            </p:txBody>
          </p:sp>
          <p:sp>
            <p:nvSpPr>
              <p:cNvPr id="71" name="TextBox 71"/>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72" name="Group 72"/>
            <p:cNvGrpSpPr/>
            <p:nvPr/>
          </p:nvGrpSpPr>
          <p:grpSpPr>
            <a:xfrm>
              <a:off x="13716000" y="5486400"/>
              <a:ext cx="2743200" cy="2743200"/>
              <a:chOff x="0" y="0"/>
              <a:chExt cx="812800" cy="812800"/>
            </a:xfrm>
          </p:grpSpPr>
          <p:sp>
            <p:nvSpPr>
              <p:cNvPr id="73" name="Freeform 7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D4600"/>
              </a:solidFill>
            </p:spPr>
            <p:txBody>
              <a:bodyPr/>
              <a:lstStyle/>
              <a:p>
                <a:endParaRPr lang="en-US"/>
              </a:p>
            </p:txBody>
          </p:sp>
          <p:sp>
            <p:nvSpPr>
              <p:cNvPr id="74" name="TextBox 74"/>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75" name="Group 75"/>
            <p:cNvGrpSpPr/>
            <p:nvPr/>
          </p:nvGrpSpPr>
          <p:grpSpPr>
            <a:xfrm>
              <a:off x="16459200" y="5486400"/>
              <a:ext cx="2743200" cy="2743200"/>
              <a:chOff x="0" y="0"/>
              <a:chExt cx="812800" cy="812800"/>
            </a:xfrm>
          </p:grpSpPr>
          <p:sp>
            <p:nvSpPr>
              <p:cNvPr id="76" name="Freeform 76"/>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C800"/>
              </a:solidFill>
            </p:spPr>
            <p:txBody>
              <a:bodyPr/>
              <a:lstStyle/>
              <a:p>
                <a:endParaRPr lang="en-US"/>
              </a:p>
            </p:txBody>
          </p:sp>
          <p:sp>
            <p:nvSpPr>
              <p:cNvPr id="77" name="TextBox 77"/>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78" name="Group 78"/>
            <p:cNvGrpSpPr/>
            <p:nvPr/>
          </p:nvGrpSpPr>
          <p:grpSpPr>
            <a:xfrm>
              <a:off x="19202400" y="5486400"/>
              <a:ext cx="2743200" cy="2743200"/>
              <a:chOff x="0" y="0"/>
              <a:chExt cx="812800" cy="812800"/>
            </a:xfrm>
          </p:grpSpPr>
          <p:sp>
            <p:nvSpPr>
              <p:cNvPr id="79" name="Freeform 79"/>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00A364"/>
              </a:solidFill>
            </p:spPr>
            <p:txBody>
              <a:bodyPr/>
              <a:lstStyle/>
              <a:p>
                <a:endParaRPr lang="en-US"/>
              </a:p>
            </p:txBody>
          </p:sp>
          <p:sp>
            <p:nvSpPr>
              <p:cNvPr id="80" name="TextBox 80"/>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81" name="Group 81"/>
            <p:cNvGrpSpPr/>
            <p:nvPr/>
          </p:nvGrpSpPr>
          <p:grpSpPr>
            <a:xfrm>
              <a:off x="21945600" y="5486400"/>
              <a:ext cx="2743200" cy="2743200"/>
              <a:chOff x="0" y="0"/>
              <a:chExt cx="812800" cy="812800"/>
            </a:xfrm>
          </p:grpSpPr>
          <p:sp>
            <p:nvSpPr>
              <p:cNvPr id="82" name="Freeform 82"/>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3D67EC"/>
              </a:solidFill>
            </p:spPr>
            <p:txBody>
              <a:bodyPr/>
              <a:lstStyle/>
              <a:p>
                <a:endParaRPr lang="en-US"/>
              </a:p>
            </p:txBody>
          </p:sp>
          <p:sp>
            <p:nvSpPr>
              <p:cNvPr id="83" name="TextBox 83"/>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84" name="Group 84"/>
            <p:cNvGrpSpPr/>
            <p:nvPr/>
          </p:nvGrpSpPr>
          <p:grpSpPr>
            <a:xfrm>
              <a:off x="0" y="8229600"/>
              <a:ext cx="2743200" cy="2743200"/>
              <a:chOff x="0" y="0"/>
              <a:chExt cx="812800" cy="812800"/>
            </a:xfrm>
          </p:grpSpPr>
          <p:sp>
            <p:nvSpPr>
              <p:cNvPr id="85" name="Freeform 85"/>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C800"/>
              </a:solidFill>
            </p:spPr>
            <p:txBody>
              <a:bodyPr/>
              <a:lstStyle/>
              <a:p>
                <a:endParaRPr lang="en-US"/>
              </a:p>
            </p:txBody>
          </p:sp>
          <p:sp>
            <p:nvSpPr>
              <p:cNvPr id="86" name="TextBox 86"/>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87" name="Group 87"/>
            <p:cNvGrpSpPr/>
            <p:nvPr/>
          </p:nvGrpSpPr>
          <p:grpSpPr>
            <a:xfrm>
              <a:off x="2743200" y="8229600"/>
              <a:ext cx="2743200" cy="2743200"/>
              <a:chOff x="0" y="0"/>
              <a:chExt cx="812800" cy="812800"/>
            </a:xfrm>
          </p:grpSpPr>
          <p:sp>
            <p:nvSpPr>
              <p:cNvPr id="88" name="Freeform 88"/>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00A364"/>
              </a:solidFill>
            </p:spPr>
            <p:txBody>
              <a:bodyPr/>
              <a:lstStyle/>
              <a:p>
                <a:endParaRPr lang="en-US"/>
              </a:p>
            </p:txBody>
          </p:sp>
          <p:sp>
            <p:nvSpPr>
              <p:cNvPr id="89" name="TextBox 89"/>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90" name="Group 90"/>
            <p:cNvGrpSpPr/>
            <p:nvPr/>
          </p:nvGrpSpPr>
          <p:grpSpPr>
            <a:xfrm>
              <a:off x="5486400" y="8229600"/>
              <a:ext cx="2743200" cy="2743200"/>
              <a:chOff x="0" y="0"/>
              <a:chExt cx="812800" cy="812800"/>
            </a:xfrm>
          </p:grpSpPr>
          <p:sp>
            <p:nvSpPr>
              <p:cNvPr id="91" name="Freeform 91"/>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3D67EC"/>
              </a:solidFill>
            </p:spPr>
            <p:txBody>
              <a:bodyPr/>
              <a:lstStyle/>
              <a:p>
                <a:endParaRPr lang="en-US"/>
              </a:p>
            </p:txBody>
          </p:sp>
          <p:sp>
            <p:nvSpPr>
              <p:cNvPr id="92" name="TextBox 92"/>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93" name="Group 93"/>
            <p:cNvGrpSpPr/>
            <p:nvPr/>
          </p:nvGrpSpPr>
          <p:grpSpPr>
            <a:xfrm>
              <a:off x="8229600" y="8229600"/>
              <a:ext cx="2743200" cy="2743200"/>
              <a:chOff x="0" y="0"/>
              <a:chExt cx="812800" cy="812800"/>
            </a:xfrm>
          </p:grpSpPr>
          <p:sp>
            <p:nvSpPr>
              <p:cNvPr id="94" name="Freeform 94"/>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5036BD"/>
              </a:solidFill>
            </p:spPr>
            <p:txBody>
              <a:bodyPr/>
              <a:lstStyle/>
              <a:p>
                <a:endParaRPr lang="en-US"/>
              </a:p>
            </p:txBody>
          </p:sp>
          <p:sp>
            <p:nvSpPr>
              <p:cNvPr id="95" name="TextBox 95"/>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96" name="Group 96"/>
            <p:cNvGrpSpPr/>
            <p:nvPr/>
          </p:nvGrpSpPr>
          <p:grpSpPr>
            <a:xfrm>
              <a:off x="10972800" y="8229600"/>
              <a:ext cx="2743200" cy="2743200"/>
              <a:chOff x="0" y="0"/>
              <a:chExt cx="812800" cy="812800"/>
            </a:xfrm>
          </p:grpSpPr>
          <p:sp>
            <p:nvSpPr>
              <p:cNvPr id="97" name="Freeform 97"/>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D4600"/>
              </a:solidFill>
            </p:spPr>
            <p:txBody>
              <a:bodyPr/>
              <a:lstStyle/>
              <a:p>
                <a:endParaRPr lang="en-US"/>
              </a:p>
            </p:txBody>
          </p:sp>
          <p:sp>
            <p:nvSpPr>
              <p:cNvPr id="98" name="TextBox 98"/>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99" name="Group 99"/>
            <p:cNvGrpSpPr/>
            <p:nvPr/>
          </p:nvGrpSpPr>
          <p:grpSpPr>
            <a:xfrm>
              <a:off x="13716000" y="8229600"/>
              <a:ext cx="2743200" cy="2743200"/>
              <a:chOff x="0" y="0"/>
              <a:chExt cx="812800" cy="812800"/>
            </a:xfrm>
          </p:grpSpPr>
          <p:sp>
            <p:nvSpPr>
              <p:cNvPr id="100" name="Freeform 10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C800"/>
              </a:solidFill>
            </p:spPr>
            <p:txBody>
              <a:bodyPr/>
              <a:lstStyle/>
              <a:p>
                <a:endParaRPr lang="en-US"/>
              </a:p>
            </p:txBody>
          </p:sp>
          <p:sp>
            <p:nvSpPr>
              <p:cNvPr id="101" name="TextBox 101"/>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102" name="Group 102"/>
            <p:cNvGrpSpPr/>
            <p:nvPr/>
          </p:nvGrpSpPr>
          <p:grpSpPr>
            <a:xfrm>
              <a:off x="16459200" y="8229600"/>
              <a:ext cx="2743200" cy="2743200"/>
              <a:chOff x="0" y="0"/>
              <a:chExt cx="812800" cy="812800"/>
            </a:xfrm>
          </p:grpSpPr>
          <p:sp>
            <p:nvSpPr>
              <p:cNvPr id="103" name="Freeform 10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00A364"/>
              </a:solidFill>
            </p:spPr>
            <p:txBody>
              <a:bodyPr/>
              <a:lstStyle/>
              <a:p>
                <a:endParaRPr lang="en-US"/>
              </a:p>
            </p:txBody>
          </p:sp>
          <p:sp>
            <p:nvSpPr>
              <p:cNvPr id="104" name="TextBox 104"/>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105" name="Group 105"/>
            <p:cNvGrpSpPr/>
            <p:nvPr/>
          </p:nvGrpSpPr>
          <p:grpSpPr>
            <a:xfrm>
              <a:off x="19202400" y="8229600"/>
              <a:ext cx="2743200" cy="2743200"/>
              <a:chOff x="0" y="0"/>
              <a:chExt cx="812800" cy="812800"/>
            </a:xfrm>
          </p:grpSpPr>
          <p:sp>
            <p:nvSpPr>
              <p:cNvPr id="106" name="Freeform 106"/>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3D67EC"/>
              </a:solidFill>
            </p:spPr>
            <p:txBody>
              <a:bodyPr/>
              <a:lstStyle/>
              <a:p>
                <a:endParaRPr lang="en-US"/>
              </a:p>
            </p:txBody>
          </p:sp>
          <p:sp>
            <p:nvSpPr>
              <p:cNvPr id="107" name="TextBox 107"/>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108" name="Group 108"/>
            <p:cNvGrpSpPr/>
            <p:nvPr/>
          </p:nvGrpSpPr>
          <p:grpSpPr>
            <a:xfrm>
              <a:off x="21945600" y="8229600"/>
              <a:ext cx="2743200" cy="2743200"/>
              <a:chOff x="0" y="0"/>
              <a:chExt cx="812800" cy="812800"/>
            </a:xfrm>
          </p:grpSpPr>
          <p:sp>
            <p:nvSpPr>
              <p:cNvPr id="109" name="Freeform 109"/>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5036BD"/>
              </a:solidFill>
            </p:spPr>
            <p:txBody>
              <a:bodyPr/>
              <a:lstStyle/>
              <a:p>
                <a:endParaRPr lang="en-US"/>
              </a:p>
            </p:txBody>
          </p:sp>
          <p:sp>
            <p:nvSpPr>
              <p:cNvPr id="110" name="TextBox 110"/>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111" name="Group 111"/>
            <p:cNvGrpSpPr/>
            <p:nvPr/>
          </p:nvGrpSpPr>
          <p:grpSpPr>
            <a:xfrm>
              <a:off x="12041" y="10972800"/>
              <a:ext cx="2743200" cy="2743200"/>
              <a:chOff x="0" y="0"/>
              <a:chExt cx="812800" cy="812800"/>
            </a:xfrm>
          </p:grpSpPr>
          <p:sp>
            <p:nvSpPr>
              <p:cNvPr id="112" name="Freeform 112"/>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00A364"/>
              </a:solidFill>
            </p:spPr>
            <p:txBody>
              <a:bodyPr/>
              <a:lstStyle/>
              <a:p>
                <a:endParaRPr lang="en-US"/>
              </a:p>
            </p:txBody>
          </p:sp>
          <p:sp>
            <p:nvSpPr>
              <p:cNvPr id="113" name="TextBox 113"/>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114" name="Group 114"/>
            <p:cNvGrpSpPr/>
            <p:nvPr/>
          </p:nvGrpSpPr>
          <p:grpSpPr>
            <a:xfrm>
              <a:off x="2755241" y="10972800"/>
              <a:ext cx="2743200" cy="2743200"/>
              <a:chOff x="0" y="0"/>
              <a:chExt cx="812800" cy="812800"/>
            </a:xfrm>
          </p:grpSpPr>
          <p:sp>
            <p:nvSpPr>
              <p:cNvPr id="115" name="Freeform 115"/>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3D67EC"/>
              </a:solidFill>
            </p:spPr>
            <p:txBody>
              <a:bodyPr/>
              <a:lstStyle/>
              <a:p>
                <a:endParaRPr lang="en-US"/>
              </a:p>
            </p:txBody>
          </p:sp>
          <p:sp>
            <p:nvSpPr>
              <p:cNvPr id="116" name="TextBox 116"/>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117" name="Group 117"/>
            <p:cNvGrpSpPr/>
            <p:nvPr/>
          </p:nvGrpSpPr>
          <p:grpSpPr>
            <a:xfrm>
              <a:off x="5498441" y="10972800"/>
              <a:ext cx="2743200" cy="2743200"/>
              <a:chOff x="0" y="0"/>
              <a:chExt cx="812800" cy="812800"/>
            </a:xfrm>
          </p:grpSpPr>
          <p:sp>
            <p:nvSpPr>
              <p:cNvPr id="118" name="Freeform 118"/>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5036BD"/>
              </a:solidFill>
            </p:spPr>
            <p:txBody>
              <a:bodyPr/>
              <a:lstStyle/>
              <a:p>
                <a:endParaRPr lang="en-US"/>
              </a:p>
            </p:txBody>
          </p:sp>
          <p:sp>
            <p:nvSpPr>
              <p:cNvPr id="119" name="TextBox 119"/>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120" name="Group 120"/>
            <p:cNvGrpSpPr/>
            <p:nvPr/>
          </p:nvGrpSpPr>
          <p:grpSpPr>
            <a:xfrm>
              <a:off x="8241641" y="10972800"/>
              <a:ext cx="2743200" cy="2743200"/>
              <a:chOff x="0" y="0"/>
              <a:chExt cx="812800" cy="812800"/>
            </a:xfrm>
          </p:grpSpPr>
          <p:sp>
            <p:nvSpPr>
              <p:cNvPr id="121" name="Freeform 121"/>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D4600"/>
              </a:solidFill>
            </p:spPr>
            <p:txBody>
              <a:bodyPr/>
              <a:lstStyle/>
              <a:p>
                <a:endParaRPr lang="en-US"/>
              </a:p>
            </p:txBody>
          </p:sp>
          <p:sp>
            <p:nvSpPr>
              <p:cNvPr id="122" name="TextBox 122"/>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123" name="Group 123"/>
            <p:cNvGrpSpPr/>
            <p:nvPr/>
          </p:nvGrpSpPr>
          <p:grpSpPr>
            <a:xfrm>
              <a:off x="10984841" y="10972800"/>
              <a:ext cx="2743200" cy="2743200"/>
              <a:chOff x="0" y="0"/>
              <a:chExt cx="812800" cy="812800"/>
            </a:xfrm>
          </p:grpSpPr>
          <p:sp>
            <p:nvSpPr>
              <p:cNvPr id="124" name="Freeform 124"/>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C800"/>
              </a:solidFill>
            </p:spPr>
            <p:txBody>
              <a:bodyPr/>
              <a:lstStyle/>
              <a:p>
                <a:endParaRPr lang="en-US"/>
              </a:p>
            </p:txBody>
          </p:sp>
          <p:sp>
            <p:nvSpPr>
              <p:cNvPr id="125" name="TextBox 125"/>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126" name="Group 126"/>
            <p:cNvGrpSpPr/>
            <p:nvPr/>
          </p:nvGrpSpPr>
          <p:grpSpPr>
            <a:xfrm>
              <a:off x="13728041" y="10972800"/>
              <a:ext cx="2743200" cy="2743200"/>
              <a:chOff x="0" y="0"/>
              <a:chExt cx="812800" cy="812800"/>
            </a:xfrm>
          </p:grpSpPr>
          <p:sp>
            <p:nvSpPr>
              <p:cNvPr id="127" name="Freeform 127"/>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00A364"/>
              </a:solidFill>
            </p:spPr>
            <p:txBody>
              <a:bodyPr/>
              <a:lstStyle/>
              <a:p>
                <a:endParaRPr lang="en-US"/>
              </a:p>
            </p:txBody>
          </p:sp>
          <p:sp>
            <p:nvSpPr>
              <p:cNvPr id="128" name="TextBox 128"/>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129" name="Group 129"/>
            <p:cNvGrpSpPr/>
            <p:nvPr/>
          </p:nvGrpSpPr>
          <p:grpSpPr>
            <a:xfrm>
              <a:off x="16471241" y="10972800"/>
              <a:ext cx="2743200" cy="2743200"/>
              <a:chOff x="0" y="0"/>
              <a:chExt cx="812800" cy="812800"/>
            </a:xfrm>
          </p:grpSpPr>
          <p:sp>
            <p:nvSpPr>
              <p:cNvPr id="130" name="Freeform 13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3D67EC"/>
              </a:solidFill>
            </p:spPr>
            <p:txBody>
              <a:bodyPr/>
              <a:lstStyle/>
              <a:p>
                <a:endParaRPr lang="en-US"/>
              </a:p>
            </p:txBody>
          </p:sp>
          <p:sp>
            <p:nvSpPr>
              <p:cNvPr id="131" name="TextBox 131"/>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132" name="Group 132"/>
            <p:cNvGrpSpPr/>
            <p:nvPr/>
          </p:nvGrpSpPr>
          <p:grpSpPr>
            <a:xfrm>
              <a:off x="19214441" y="10972800"/>
              <a:ext cx="2743200" cy="2743200"/>
              <a:chOff x="0" y="0"/>
              <a:chExt cx="812800" cy="812800"/>
            </a:xfrm>
          </p:grpSpPr>
          <p:sp>
            <p:nvSpPr>
              <p:cNvPr id="133" name="Freeform 13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5036BD"/>
              </a:solidFill>
            </p:spPr>
            <p:txBody>
              <a:bodyPr/>
              <a:lstStyle/>
              <a:p>
                <a:endParaRPr lang="en-US"/>
              </a:p>
            </p:txBody>
          </p:sp>
          <p:sp>
            <p:nvSpPr>
              <p:cNvPr id="134" name="TextBox 134"/>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135" name="Group 135"/>
            <p:cNvGrpSpPr/>
            <p:nvPr/>
          </p:nvGrpSpPr>
          <p:grpSpPr>
            <a:xfrm>
              <a:off x="21945600" y="10972800"/>
              <a:ext cx="2743200" cy="2743200"/>
              <a:chOff x="0" y="0"/>
              <a:chExt cx="812800" cy="812800"/>
            </a:xfrm>
          </p:grpSpPr>
          <p:sp>
            <p:nvSpPr>
              <p:cNvPr id="136" name="Freeform 136"/>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D4600"/>
              </a:solidFill>
            </p:spPr>
            <p:txBody>
              <a:bodyPr/>
              <a:lstStyle/>
              <a:p>
                <a:endParaRPr lang="en-US"/>
              </a:p>
            </p:txBody>
          </p:sp>
          <p:sp>
            <p:nvSpPr>
              <p:cNvPr id="137" name="TextBox 137"/>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grpSp>
        <p:nvGrpSpPr>
          <p:cNvPr id="138" name="Group 138"/>
          <p:cNvGrpSpPr/>
          <p:nvPr/>
        </p:nvGrpSpPr>
        <p:grpSpPr>
          <a:xfrm>
            <a:off x="723822" y="401526"/>
            <a:ext cx="16860351" cy="9483947"/>
            <a:chOff x="0" y="0"/>
            <a:chExt cx="4816593" cy="2709333"/>
          </a:xfrm>
        </p:grpSpPr>
        <p:sp>
          <p:nvSpPr>
            <p:cNvPr id="139" name="Freeform 139"/>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p:spPr>
          <p:txBody>
            <a:bodyPr/>
            <a:lstStyle/>
            <a:p>
              <a:endParaRPr lang="en-US"/>
            </a:p>
          </p:txBody>
        </p:sp>
        <p:sp>
          <p:nvSpPr>
            <p:cNvPr id="140" name="TextBox 140"/>
            <p:cNvSpPr txBox="1"/>
            <p:nvPr/>
          </p:nvSpPr>
          <p:spPr>
            <a:xfrm>
              <a:off x="0" y="-47625"/>
              <a:ext cx="4816593" cy="2756958"/>
            </a:xfrm>
            <a:prstGeom prst="rect">
              <a:avLst/>
            </a:prstGeom>
          </p:spPr>
          <p:txBody>
            <a:bodyPr lIns="50800" tIns="50800" rIns="50800" bIns="50800" rtlCol="0" anchor="ctr"/>
            <a:lstStyle/>
            <a:p>
              <a:pPr algn="ctr">
                <a:lnSpc>
                  <a:spcPts val="3499"/>
                </a:lnSpc>
              </a:pPr>
              <a:endParaRPr/>
            </a:p>
          </p:txBody>
        </p:sp>
      </p:grpSp>
      <p:grpSp>
        <p:nvGrpSpPr>
          <p:cNvPr id="141" name="Group 141"/>
          <p:cNvGrpSpPr/>
          <p:nvPr/>
        </p:nvGrpSpPr>
        <p:grpSpPr>
          <a:xfrm>
            <a:off x="342188" y="345015"/>
            <a:ext cx="17210294" cy="9570715"/>
            <a:chOff x="0" y="0"/>
            <a:chExt cx="22947058" cy="12760953"/>
          </a:xfrm>
        </p:grpSpPr>
        <p:sp>
          <p:nvSpPr>
            <p:cNvPr id="142" name="Freeform 142"/>
            <p:cNvSpPr/>
            <p:nvPr/>
          </p:nvSpPr>
          <p:spPr>
            <a:xfrm>
              <a:off x="0" y="0"/>
              <a:ext cx="20343548" cy="12760953"/>
            </a:xfrm>
            <a:custGeom>
              <a:avLst/>
              <a:gdLst/>
              <a:ahLst/>
              <a:cxnLst/>
              <a:rect l="l" t="t" r="r" b="b"/>
              <a:pathLst>
                <a:path w="20343548" h="12760953">
                  <a:moveTo>
                    <a:pt x="0" y="0"/>
                  </a:moveTo>
                  <a:lnTo>
                    <a:pt x="20343548" y="0"/>
                  </a:lnTo>
                  <a:lnTo>
                    <a:pt x="20343548" y="12760953"/>
                  </a:lnTo>
                  <a:lnTo>
                    <a:pt x="0" y="127609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43" name="Freeform 143"/>
            <p:cNvSpPr/>
            <p:nvPr/>
          </p:nvSpPr>
          <p:spPr>
            <a:xfrm>
              <a:off x="2603510" y="0"/>
              <a:ext cx="20343548" cy="12760953"/>
            </a:xfrm>
            <a:custGeom>
              <a:avLst/>
              <a:gdLst/>
              <a:ahLst/>
              <a:cxnLst/>
              <a:rect l="l" t="t" r="r" b="b"/>
              <a:pathLst>
                <a:path w="20343548" h="12760953">
                  <a:moveTo>
                    <a:pt x="0" y="0"/>
                  </a:moveTo>
                  <a:lnTo>
                    <a:pt x="20343548" y="0"/>
                  </a:lnTo>
                  <a:lnTo>
                    <a:pt x="20343548" y="12760953"/>
                  </a:lnTo>
                  <a:lnTo>
                    <a:pt x="0" y="127609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pic>
        <p:nvPicPr>
          <p:cNvPr id="144" name="Picture 144"/>
          <p:cNvPicPr>
            <a:picLocks noChangeAspect="1"/>
          </p:cNvPicPr>
          <p:nvPr/>
        </p:nvPicPr>
        <p:blipFill>
          <a:blip r:embed="rId3"/>
          <a:srcRect/>
          <a:stretch>
            <a:fillRect/>
          </a:stretch>
        </p:blipFill>
        <p:spPr>
          <a:xfrm rot="1684179">
            <a:off x="16315453" y="616030"/>
            <a:ext cx="1202722" cy="1164111"/>
          </a:xfrm>
          <a:prstGeom prst="rect">
            <a:avLst/>
          </a:prstGeom>
        </p:spPr>
      </p:pic>
      <p:pic>
        <p:nvPicPr>
          <p:cNvPr id="145" name="Picture 145"/>
          <p:cNvPicPr>
            <a:picLocks noChangeAspect="1"/>
          </p:cNvPicPr>
          <p:nvPr/>
        </p:nvPicPr>
        <p:blipFill>
          <a:blip r:embed="rId3"/>
          <a:srcRect/>
          <a:stretch>
            <a:fillRect/>
          </a:stretch>
        </p:blipFill>
        <p:spPr>
          <a:xfrm rot="-1524351">
            <a:off x="890300" y="8471234"/>
            <a:ext cx="1045237" cy="1011682"/>
          </a:xfrm>
          <a:prstGeom prst="rect">
            <a:avLst/>
          </a:prstGeom>
        </p:spPr>
      </p:pic>
      <p:sp>
        <p:nvSpPr>
          <p:cNvPr id="146" name="TextBox 146"/>
          <p:cNvSpPr txBox="1"/>
          <p:nvPr/>
        </p:nvSpPr>
        <p:spPr>
          <a:xfrm>
            <a:off x="736757" y="2015343"/>
            <a:ext cx="16522543" cy="2049393"/>
          </a:xfrm>
          <a:prstGeom prst="rect">
            <a:avLst/>
          </a:prstGeom>
        </p:spPr>
        <p:txBody>
          <a:bodyPr lIns="0" tIns="0" rIns="0" bIns="0" rtlCol="0" anchor="t">
            <a:spAutoFit/>
          </a:bodyPr>
          <a:lstStyle/>
          <a:p>
            <a:pPr algn="ctr">
              <a:lnSpc>
                <a:spcPts val="3735"/>
              </a:lnSpc>
            </a:pPr>
            <a:r>
              <a:rPr lang="en-US" sz="2667" b="1">
                <a:solidFill>
                  <a:srgbClr val="FD4600"/>
                </a:solidFill>
                <a:latin typeface="DM Sans Bold"/>
                <a:ea typeface="DM Sans Bold"/>
                <a:cs typeface="DM Sans Bold"/>
                <a:sym typeface="DM Sans Bold"/>
              </a:rPr>
              <a:t>OUR MISSION</a:t>
            </a:r>
          </a:p>
          <a:p>
            <a:pPr algn="ctr">
              <a:lnSpc>
                <a:spcPts val="2690"/>
              </a:lnSpc>
            </a:pPr>
            <a:r>
              <a:rPr lang="en-US" sz="1922" b="1">
                <a:solidFill>
                  <a:srgbClr val="000000"/>
                </a:solidFill>
                <a:latin typeface="DM Sans Bold"/>
                <a:ea typeface="DM Sans Bold"/>
                <a:cs typeface="DM Sans Bold"/>
                <a:sym typeface="DM Sans Bold"/>
              </a:rPr>
              <a:t>The LGBTQ+ Center serves as a safe haven for all. We welcome and celebrate the diversity of our communities and strive to empower all to live authentic lives. Our goal is to reduce barriers and ensure people can access support in a safe, affirming, and welcoming environment.</a:t>
            </a:r>
          </a:p>
          <a:p>
            <a:pPr algn="ctr">
              <a:lnSpc>
                <a:spcPts val="2690"/>
              </a:lnSpc>
            </a:pPr>
            <a:endParaRPr lang="en-US" sz="1922" b="1">
              <a:solidFill>
                <a:srgbClr val="000000"/>
              </a:solidFill>
              <a:latin typeface="DM Sans Bold"/>
              <a:ea typeface="DM Sans Bold"/>
              <a:cs typeface="DM Sans Bold"/>
              <a:sym typeface="DM Sans Bold"/>
            </a:endParaRPr>
          </a:p>
          <a:p>
            <a:pPr algn="ctr">
              <a:lnSpc>
                <a:spcPts val="2397"/>
              </a:lnSpc>
            </a:pPr>
            <a:endParaRPr lang="en-US" sz="1922" b="1">
              <a:solidFill>
                <a:srgbClr val="000000"/>
              </a:solidFill>
              <a:latin typeface="DM Sans Bold"/>
              <a:ea typeface="DM Sans Bold"/>
              <a:cs typeface="DM Sans Bold"/>
              <a:sym typeface="DM Sans Bold"/>
            </a:endParaRPr>
          </a:p>
          <a:p>
            <a:pPr algn="ctr">
              <a:lnSpc>
                <a:spcPts val="2397"/>
              </a:lnSpc>
              <a:spcBef>
                <a:spcPct val="0"/>
              </a:spcBef>
            </a:pPr>
            <a:endParaRPr lang="en-US" sz="1922" b="1">
              <a:solidFill>
                <a:srgbClr val="000000"/>
              </a:solidFill>
              <a:latin typeface="DM Sans Bold"/>
              <a:ea typeface="DM Sans Bold"/>
              <a:cs typeface="DM Sans Bold"/>
              <a:sym typeface="DM Sans Bold"/>
            </a:endParaRPr>
          </a:p>
        </p:txBody>
      </p:sp>
      <p:sp>
        <p:nvSpPr>
          <p:cNvPr id="147" name="TextBox 147"/>
          <p:cNvSpPr txBox="1"/>
          <p:nvPr/>
        </p:nvSpPr>
        <p:spPr>
          <a:xfrm>
            <a:off x="2341440" y="644561"/>
            <a:ext cx="13137803" cy="1083502"/>
          </a:xfrm>
          <a:prstGeom prst="rect">
            <a:avLst/>
          </a:prstGeom>
        </p:spPr>
        <p:txBody>
          <a:bodyPr lIns="0" tIns="0" rIns="0" bIns="0" rtlCol="0" anchor="t">
            <a:spAutoFit/>
          </a:bodyPr>
          <a:lstStyle/>
          <a:p>
            <a:pPr algn="ctr">
              <a:lnSpc>
                <a:spcPts val="9240"/>
              </a:lnSpc>
            </a:pPr>
            <a:r>
              <a:rPr lang="en-US" sz="6000" b="1" dirty="0">
                <a:solidFill>
                  <a:srgbClr val="000000"/>
                </a:solidFill>
                <a:latin typeface="Canva Sans Bold"/>
                <a:ea typeface="Canva Sans Bold"/>
                <a:cs typeface="Canva Sans Bold"/>
                <a:sym typeface="Canva Sans Bold"/>
              </a:rPr>
              <a:t>The LGBTQ+ Center of Las Vegas</a:t>
            </a:r>
          </a:p>
        </p:txBody>
      </p:sp>
      <p:sp>
        <p:nvSpPr>
          <p:cNvPr id="148" name="TextBox 148"/>
          <p:cNvSpPr txBox="1"/>
          <p:nvPr/>
        </p:nvSpPr>
        <p:spPr>
          <a:xfrm>
            <a:off x="5135042" y="3818534"/>
            <a:ext cx="8037909" cy="1823409"/>
          </a:xfrm>
          <a:prstGeom prst="rect">
            <a:avLst/>
          </a:prstGeom>
        </p:spPr>
        <p:txBody>
          <a:bodyPr lIns="0" tIns="0" rIns="0" bIns="0" rtlCol="0" anchor="t">
            <a:spAutoFit/>
          </a:bodyPr>
          <a:lstStyle/>
          <a:p>
            <a:pPr algn="ctr">
              <a:lnSpc>
                <a:spcPts val="2922"/>
              </a:lnSpc>
            </a:pPr>
            <a:endParaRPr/>
          </a:p>
          <a:p>
            <a:pPr marL="342484" lvl="1" indent="-171242" algn="l">
              <a:lnSpc>
                <a:spcPts val="2220"/>
              </a:lnSpc>
              <a:buFont typeface="Arial"/>
              <a:buChar char="•"/>
            </a:pPr>
            <a:r>
              <a:rPr lang="en-US" sz="1586" b="1">
                <a:solidFill>
                  <a:srgbClr val="000000"/>
                </a:solidFill>
                <a:latin typeface="DM Sans Bold"/>
                <a:ea typeface="DM Sans Bold"/>
                <a:cs typeface="DM Sans Bold"/>
                <a:sym typeface="DM Sans Bold"/>
              </a:rPr>
              <a:t>LGBTQ+ youth, adults, seniors, and families</a:t>
            </a:r>
          </a:p>
          <a:p>
            <a:pPr marL="342484" lvl="1" indent="-171242" algn="l">
              <a:lnSpc>
                <a:spcPts val="2220"/>
              </a:lnSpc>
              <a:buFont typeface="Arial"/>
              <a:buChar char="•"/>
            </a:pPr>
            <a:r>
              <a:rPr lang="en-US" sz="1586" b="1">
                <a:solidFill>
                  <a:srgbClr val="000000"/>
                </a:solidFill>
                <a:latin typeface="DM Sans Bold"/>
                <a:ea typeface="DM Sans Bold"/>
                <a:cs typeface="DM Sans Bold"/>
                <a:sym typeface="DM Sans Bold"/>
              </a:rPr>
              <a:t>Transgender and gender-diverse individuals</a:t>
            </a:r>
          </a:p>
          <a:p>
            <a:pPr marL="342484" lvl="1" indent="-171242" algn="l">
              <a:lnSpc>
                <a:spcPts val="2220"/>
              </a:lnSpc>
              <a:buFont typeface="Arial"/>
              <a:buChar char="•"/>
            </a:pPr>
            <a:r>
              <a:rPr lang="en-US" sz="1586" b="1">
                <a:solidFill>
                  <a:srgbClr val="000000"/>
                </a:solidFill>
                <a:latin typeface="DM Sans Bold"/>
                <a:ea typeface="DM Sans Bold"/>
                <a:cs typeface="DM Sans Bold"/>
                <a:sym typeface="DM Sans Bold"/>
              </a:rPr>
              <a:t>People living with or impacted by HIV</a:t>
            </a:r>
          </a:p>
          <a:p>
            <a:pPr marL="342484" lvl="1" indent="-171242" algn="l">
              <a:lnSpc>
                <a:spcPts val="2220"/>
              </a:lnSpc>
              <a:buFont typeface="Arial"/>
              <a:buChar char="•"/>
            </a:pPr>
            <a:r>
              <a:rPr lang="en-US" sz="1586" b="1">
                <a:solidFill>
                  <a:srgbClr val="000000"/>
                </a:solidFill>
                <a:latin typeface="DM Sans Bold"/>
                <a:ea typeface="DM Sans Bold"/>
                <a:cs typeface="DM Sans Bold"/>
                <a:sym typeface="DM Sans Bold"/>
              </a:rPr>
              <a:t>People facing barriers to healthcare, food, housing, or other essential resources</a:t>
            </a:r>
          </a:p>
          <a:p>
            <a:pPr algn="ctr">
              <a:lnSpc>
                <a:spcPts val="2922"/>
              </a:lnSpc>
              <a:spcBef>
                <a:spcPct val="0"/>
              </a:spcBef>
            </a:pPr>
            <a:endParaRPr lang="en-US" sz="1586" b="1">
              <a:solidFill>
                <a:srgbClr val="000000"/>
              </a:solidFill>
              <a:latin typeface="DM Sans Bold"/>
              <a:ea typeface="DM Sans Bold"/>
              <a:cs typeface="DM Sans Bold"/>
              <a:sym typeface="DM Sans Bold"/>
            </a:endParaRPr>
          </a:p>
        </p:txBody>
      </p:sp>
      <p:sp>
        <p:nvSpPr>
          <p:cNvPr id="149" name="TextBox 149"/>
          <p:cNvSpPr txBox="1"/>
          <p:nvPr/>
        </p:nvSpPr>
        <p:spPr>
          <a:xfrm>
            <a:off x="548850" y="8359639"/>
            <a:ext cx="17210294" cy="1298575"/>
          </a:xfrm>
          <a:prstGeom prst="rect">
            <a:avLst/>
          </a:prstGeom>
        </p:spPr>
        <p:txBody>
          <a:bodyPr lIns="0" tIns="0" rIns="0" bIns="0" rtlCol="0" anchor="t">
            <a:spAutoFit/>
          </a:bodyPr>
          <a:lstStyle/>
          <a:p>
            <a:pPr algn="ctr">
              <a:lnSpc>
                <a:spcPts val="3499"/>
              </a:lnSpc>
              <a:spcBef>
                <a:spcPct val="0"/>
              </a:spcBef>
            </a:pPr>
            <a:endParaRPr/>
          </a:p>
          <a:p>
            <a:pPr algn="ctr">
              <a:lnSpc>
                <a:spcPts val="3499"/>
              </a:lnSpc>
              <a:spcBef>
                <a:spcPct val="0"/>
              </a:spcBef>
            </a:pPr>
            <a:r>
              <a:rPr lang="en-US" sz="2499" b="1">
                <a:solidFill>
                  <a:srgbClr val="000000"/>
                </a:solidFill>
                <a:latin typeface="DM Sans Bold"/>
                <a:ea typeface="DM Sans Bold"/>
                <a:cs typeface="DM Sans Bold"/>
                <a:sym typeface="DM Sans Bold"/>
              </a:rPr>
              <a:t>EMPOWERING all to live authentic lives.</a:t>
            </a:r>
          </a:p>
          <a:p>
            <a:pPr algn="ctr">
              <a:lnSpc>
                <a:spcPts val="3499"/>
              </a:lnSpc>
              <a:spcBef>
                <a:spcPct val="0"/>
              </a:spcBef>
            </a:pPr>
            <a:endParaRPr lang="en-US" sz="2499" b="1">
              <a:solidFill>
                <a:srgbClr val="000000"/>
              </a:solidFill>
              <a:latin typeface="DM Sans Bold"/>
              <a:ea typeface="DM Sans Bold"/>
              <a:cs typeface="DM Sans Bold"/>
              <a:sym typeface="DM Sans Bold"/>
            </a:endParaRPr>
          </a:p>
        </p:txBody>
      </p:sp>
      <p:sp>
        <p:nvSpPr>
          <p:cNvPr id="150" name="TextBox 150"/>
          <p:cNvSpPr txBox="1"/>
          <p:nvPr/>
        </p:nvSpPr>
        <p:spPr>
          <a:xfrm>
            <a:off x="7341322" y="5682687"/>
            <a:ext cx="3605357" cy="860425"/>
          </a:xfrm>
          <a:prstGeom prst="rect">
            <a:avLst/>
          </a:prstGeom>
        </p:spPr>
        <p:txBody>
          <a:bodyPr lIns="0" tIns="0" rIns="0" bIns="0" rtlCol="0" anchor="t">
            <a:spAutoFit/>
          </a:bodyPr>
          <a:lstStyle/>
          <a:p>
            <a:pPr algn="ctr">
              <a:lnSpc>
                <a:spcPts val="3499"/>
              </a:lnSpc>
            </a:pPr>
            <a:r>
              <a:rPr lang="en-US" sz="2499" b="1">
                <a:solidFill>
                  <a:srgbClr val="FD4600"/>
                </a:solidFill>
                <a:latin typeface="DM Sans Bold"/>
                <a:ea typeface="DM Sans Bold"/>
                <a:cs typeface="DM Sans Bold"/>
                <a:sym typeface="DM Sans Bold"/>
              </a:rPr>
              <a:t>HOW WE SERVE </a:t>
            </a:r>
          </a:p>
          <a:p>
            <a:pPr algn="ctr">
              <a:lnSpc>
                <a:spcPts val="3499"/>
              </a:lnSpc>
              <a:spcBef>
                <a:spcPct val="0"/>
              </a:spcBef>
            </a:pPr>
            <a:endParaRPr lang="en-US" sz="2499" b="1">
              <a:solidFill>
                <a:srgbClr val="FD4600"/>
              </a:solidFill>
              <a:latin typeface="DM Sans Bold"/>
              <a:ea typeface="DM Sans Bold"/>
              <a:cs typeface="DM Sans Bold"/>
              <a:sym typeface="DM Sans Bold"/>
            </a:endParaRPr>
          </a:p>
        </p:txBody>
      </p:sp>
      <p:sp>
        <p:nvSpPr>
          <p:cNvPr id="151" name="TextBox 151"/>
          <p:cNvSpPr txBox="1"/>
          <p:nvPr/>
        </p:nvSpPr>
        <p:spPr>
          <a:xfrm>
            <a:off x="245660" y="3555437"/>
            <a:ext cx="17210294" cy="422275"/>
          </a:xfrm>
          <a:prstGeom prst="rect">
            <a:avLst/>
          </a:prstGeom>
        </p:spPr>
        <p:txBody>
          <a:bodyPr lIns="0" tIns="0" rIns="0" bIns="0" rtlCol="0" anchor="t">
            <a:spAutoFit/>
          </a:bodyPr>
          <a:lstStyle/>
          <a:p>
            <a:pPr algn="ctr">
              <a:lnSpc>
                <a:spcPts val="3499"/>
              </a:lnSpc>
              <a:spcBef>
                <a:spcPct val="0"/>
              </a:spcBef>
            </a:pPr>
            <a:r>
              <a:rPr lang="en-US" sz="2499" b="1">
                <a:solidFill>
                  <a:srgbClr val="FD4600"/>
                </a:solidFill>
                <a:latin typeface="DM Sans Bold"/>
                <a:ea typeface="DM Sans Bold"/>
                <a:cs typeface="DM Sans Bold"/>
                <a:sym typeface="DM Sans Bold"/>
              </a:rPr>
              <a:t>COMMUNITIES WE SERVE</a:t>
            </a:r>
          </a:p>
        </p:txBody>
      </p:sp>
      <p:sp>
        <p:nvSpPr>
          <p:cNvPr id="152" name="TextBox 152"/>
          <p:cNvSpPr txBox="1"/>
          <p:nvPr/>
        </p:nvSpPr>
        <p:spPr>
          <a:xfrm>
            <a:off x="1028700" y="6292850"/>
            <a:ext cx="5057995" cy="2174875"/>
          </a:xfrm>
          <a:prstGeom prst="rect">
            <a:avLst/>
          </a:prstGeom>
        </p:spPr>
        <p:txBody>
          <a:bodyPr lIns="0" tIns="0" rIns="0" bIns="0" rtlCol="0" anchor="t">
            <a:spAutoFit/>
          </a:bodyPr>
          <a:lstStyle/>
          <a:p>
            <a:pPr algn="ctr">
              <a:lnSpc>
                <a:spcPts val="3499"/>
              </a:lnSpc>
            </a:pPr>
            <a:r>
              <a:rPr lang="en-US" sz="2499" b="1">
                <a:solidFill>
                  <a:srgbClr val="FD4600"/>
                </a:solidFill>
                <a:latin typeface="DM Sans Bold"/>
                <a:ea typeface="DM Sans Bold"/>
                <a:cs typeface="DM Sans Bold"/>
                <a:sym typeface="DM Sans Bold"/>
              </a:rPr>
              <a:t>COMMUNITY</a:t>
            </a:r>
          </a:p>
          <a:p>
            <a:pPr algn="ctr">
              <a:lnSpc>
                <a:spcPts val="3499"/>
              </a:lnSpc>
            </a:pPr>
            <a:r>
              <a:rPr lang="en-US" sz="2499" b="1">
                <a:solidFill>
                  <a:srgbClr val="000000"/>
                </a:solidFill>
                <a:latin typeface="DM Sans Bold"/>
                <a:ea typeface="DM Sans Bold"/>
                <a:cs typeface="DM Sans Bold"/>
                <a:sym typeface="DM Sans Bold"/>
              </a:rPr>
              <a:t>Support programs, food and essential resources, workforce development</a:t>
            </a:r>
          </a:p>
          <a:p>
            <a:pPr algn="ctr">
              <a:lnSpc>
                <a:spcPts val="3499"/>
              </a:lnSpc>
              <a:spcBef>
                <a:spcPct val="0"/>
              </a:spcBef>
            </a:pPr>
            <a:endParaRPr lang="en-US" sz="2499" b="1">
              <a:solidFill>
                <a:srgbClr val="000000"/>
              </a:solidFill>
              <a:latin typeface="DM Sans Bold"/>
              <a:ea typeface="DM Sans Bold"/>
              <a:cs typeface="DM Sans Bold"/>
              <a:sym typeface="DM Sans Bold"/>
            </a:endParaRPr>
          </a:p>
        </p:txBody>
      </p:sp>
      <p:sp>
        <p:nvSpPr>
          <p:cNvPr id="153" name="TextBox 153"/>
          <p:cNvSpPr txBox="1"/>
          <p:nvPr/>
        </p:nvSpPr>
        <p:spPr>
          <a:xfrm>
            <a:off x="6976207" y="6292850"/>
            <a:ext cx="4355581" cy="2965450"/>
          </a:xfrm>
          <a:prstGeom prst="rect">
            <a:avLst/>
          </a:prstGeom>
        </p:spPr>
        <p:txBody>
          <a:bodyPr lIns="0" tIns="0" rIns="0" bIns="0" rtlCol="0" anchor="t">
            <a:spAutoFit/>
          </a:bodyPr>
          <a:lstStyle/>
          <a:p>
            <a:pPr algn="ctr">
              <a:lnSpc>
                <a:spcPts val="3499"/>
              </a:lnSpc>
            </a:pPr>
            <a:r>
              <a:rPr lang="en-US" sz="2499" b="1">
                <a:solidFill>
                  <a:srgbClr val="FD4600"/>
                </a:solidFill>
                <a:latin typeface="DM Sans Bold"/>
                <a:ea typeface="DM Sans Bold"/>
                <a:cs typeface="DM Sans Bold"/>
                <a:sym typeface="DM Sans Bold"/>
              </a:rPr>
              <a:t>ADVOCACY</a:t>
            </a:r>
          </a:p>
          <a:p>
            <a:pPr algn="ctr">
              <a:lnSpc>
                <a:spcPts val="3499"/>
              </a:lnSpc>
            </a:pPr>
            <a:r>
              <a:rPr lang="en-US" sz="2499" b="1">
                <a:solidFill>
                  <a:srgbClr val="000000"/>
                </a:solidFill>
                <a:latin typeface="DM Sans Bold"/>
                <a:ea typeface="DM Sans Bold"/>
                <a:cs typeface="DM Sans Bold"/>
                <a:sym typeface="DM Sans Bold"/>
              </a:rPr>
              <a:t>Education, partnerships, public affairs, and connections to community resources</a:t>
            </a:r>
          </a:p>
          <a:p>
            <a:pPr algn="ctr">
              <a:lnSpc>
                <a:spcPts val="2800"/>
              </a:lnSpc>
            </a:pPr>
            <a:endParaRPr lang="en-US" sz="2499" b="1">
              <a:solidFill>
                <a:srgbClr val="000000"/>
              </a:solidFill>
              <a:latin typeface="DM Sans Bold"/>
              <a:ea typeface="DM Sans Bold"/>
              <a:cs typeface="DM Sans Bold"/>
              <a:sym typeface="DM Sans Bold"/>
            </a:endParaRPr>
          </a:p>
          <a:p>
            <a:pPr algn="ctr">
              <a:lnSpc>
                <a:spcPts val="3499"/>
              </a:lnSpc>
              <a:spcBef>
                <a:spcPct val="0"/>
              </a:spcBef>
            </a:pPr>
            <a:endParaRPr lang="en-US" sz="2499" b="1">
              <a:solidFill>
                <a:srgbClr val="000000"/>
              </a:solidFill>
              <a:latin typeface="DM Sans Bold"/>
              <a:ea typeface="DM Sans Bold"/>
              <a:cs typeface="DM Sans Bold"/>
              <a:sym typeface="DM Sans Bold"/>
            </a:endParaRPr>
          </a:p>
        </p:txBody>
      </p:sp>
      <p:sp>
        <p:nvSpPr>
          <p:cNvPr id="154" name="TextBox 154"/>
          <p:cNvSpPr txBox="1"/>
          <p:nvPr/>
        </p:nvSpPr>
        <p:spPr>
          <a:xfrm>
            <a:off x="11883663" y="6292850"/>
            <a:ext cx="5481522" cy="2668476"/>
          </a:xfrm>
          <a:prstGeom prst="rect">
            <a:avLst/>
          </a:prstGeom>
        </p:spPr>
        <p:txBody>
          <a:bodyPr lIns="0" tIns="0" rIns="0" bIns="0" rtlCol="0" anchor="t">
            <a:spAutoFit/>
          </a:bodyPr>
          <a:lstStyle/>
          <a:p>
            <a:pPr algn="ctr">
              <a:lnSpc>
                <a:spcPts val="3593"/>
              </a:lnSpc>
            </a:pPr>
            <a:r>
              <a:rPr lang="en-US" sz="2566" b="1">
                <a:solidFill>
                  <a:srgbClr val="FD4600"/>
                </a:solidFill>
                <a:latin typeface="DM Sans Bold"/>
                <a:ea typeface="DM Sans Bold"/>
                <a:cs typeface="DM Sans Bold"/>
                <a:sym typeface="DM Sans Bold"/>
              </a:rPr>
              <a:t>HEALTHCARE &amp; WELLNESS</a:t>
            </a:r>
          </a:p>
          <a:p>
            <a:pPr algn="ctr">
              <a:lnSpc>
                <a:spcPts val="3593"/>
              </a:lnSpc>
            </a:pPr>
            <a:r>
              <a:rPr lang="en-US" sz="2566" b="1">
                <a:solidFill>
                  <a:srgbClr val="000000"/>
                </a:solidFill>
                <a:latin typeface="DM Sans Bold"/>
                <a:ea typeface="DM Sans Bold"/>
                <a:cs typeface="DM Sans Bold"/>
                <a:sym typeface="DM Sans Bold"/>
              </a:rPr>
              <a:t>Primary care, HIV/STI prevention and testing, behavioral health, Women’s health, HRT</a:t>
            </a:r>
          </a:p>
          <a:p>
            <a:pPr algn="ctr">
              <a:lnSpc>
                <a:spcPts val="3593"/>
              </a:lnSpc>
            </a:pPr>
            <a:endParaRPr lang="en-US" sz="2566" b="1">
              <a:solidFill>
                <a:srgbClr val="000000"/>
              </a:solidFill>
              <a:latin typeface="DM Sans Bold"/>
              <a:ea typeface="DM Sans Bold"/>
              <a:cs typeface="DM Sans Bold"/>
              <a:sym typeface="DM Sans Bold"/>
            </a:endParaRPr>
          </a:p>
          <a:p>
            <a:pPr algn="ctr">
              <a:lnSpc>
                <a:spcPts val="3593"/>
              </a:lnSpc>
              <a:spcBef>
                <a:spcPct val="0"/>
              </a:spcBef>
            </a:pPr>
            <a:endParaRPr lang="en-US" sz="2566" b="1">
              <a:solidFill>
                <a:srgbClr val="000000"/>
              </a:solidFill>
              <a:latin typeface="DM Sans Bold"/>
              <a:ea typeface="DM Sans Bold"/>
              <a:cs typeface="DM Sans Bold"/>
              <a:sym typeface="DM Sans Bo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DF3EF"/>
        </a:solidFill>
        <a:effectLst/>
      </p:bgPr>
    </p:bg>
    <p:spTree>
      <p:nvGrpSpPr>
        <p:cNvPr id="1" name=""/>
        <p:cNvGrpSpPr/>
        <p:nvPr/>
      </p:nvGrpSpPr>
      <p:grpSpPr>
        <a:xfrm>
          <a:off x="0" y="0"/>
          <a:ext cx="0" cy="0"/>
          <a:chOff x="0" y="0"/>
          <a:chExt cx="0" cy="0"/>
        </a:xfrm>
      </p:grpSpPr>
      <p:grpSp>
        <p:nvGrpSpPr>
          <p:cNvPr id="2" name="Group 2"/>
          <p:cNvGrpSpPr/>
          <p:nvPr/>
        </p:nvGrpSpPr>
        <p:grpSpPr>
          <a:xfrm>
            <a:off x="-114300" y="0"/>
            <a:ext cx="18516600" cy="10287000"/>
            <a:chOff x="0" y="0"/>
            <a:chExt cx="24688800" cy="13716000"/>
          </a:xfrm>
        </p:grpSpPr>
        <p:grpSp>
          <p:nvGrpSpPr>
            <p:cNvPr id="3" name="Group 3"/>
            <p:cNvGrpSpPr/>
            <p:nvPr/>
          </p:nvGrpSpPr>
          <p:grpSpPr>
            <a:xfrm>
              <a:off x="0" y="0"/>
              <a:ext cx="2743200" cy="2743200"/>
              <a:chOff x="0" y="0"/>
              <a:chExt cx="812800" cy="812800"/>
            </a:xfrm>
          </p:grpSpPr>
          <p:sp>
            <p:nvSpPr>
              <p:cNvPr id="4" name="Freeform 4"/>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3D67EC"/>
              </a:solidFill>
            </p:spPr>
            <p:txBody>
              <a:bodyPr/>
              <a:lstStyle/>
              <a:p>
                <a:endParaRPr lang="en-US"/>
              </a:p>
            </p:txBody>
          </p:sp>
          <p:sp>
            <p:nvSpPr>
              <p:cNvPr id="5" name="TextBox 5"/>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6" name="Group 6"/>
            <p:cNvGrpSpPr/>
            <p:nvPr/>
          </p:nvGrpSpPr>
          <p:grpSpPr>
            <a:xfrm>
              <a:off x="2743200" y="0"/>
              <a:ext cx="2743200" cy="2743200"/>
              <a:chOff x="0" y="0"/>
              <a:chExt cx="812800" cy="812800"/>
            </a:xfrm>
          </p:grpSpPr>
          <p:sp>
            <p:nvSpPr>
              <p:cNvPr id="7" name="Freeform 7"/>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5036BD"/>
              </a:solidFill>
            </p:spPr>
            <p:txBody>
              <a:bodyPr/>
              <a:lstStyle/>
              <a:p>
                <a:endParaRPr lang="en-US"/>
              </a:p>
            </p:txBody>
          </p:sp>
          <p:sp>
            <p:nvSpPr>
              <p:cNvPr id="8" name="TextBox 8"/>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9" name="Group 9"/>
            <p:cNvGrpSpPr/>
            <p:nvPr/>
          </p:nvGrpSpPr>
          <p:grpSpPr>
            <a:xfrm>
              <a:off x="5486400" y="0"/>
              <a:ext cx="2743200" cy="2743200"/>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D4600"/>
              </a:solidFill>
            </p:spPr>
            <p:txBody>
              <a:bodyPr/>
              <a:lstStyle/>
              <a:p>
                <a:endParaRPr lang="en-US"/>
              </a:p>
            </p:txBody>
          </p:sp>
          <p:sp>
            <p:nvSpPr>
              <p:cNvPr id="11" name="TextBox 11"/>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12" name="Group 12"/>
            <p:cNvGrpSpPr/>
            <p:nvPr/>
          </p:nvGrpSpPr>
          <p:grpSpPr>
            <a:xfrm>
              <a:off x="8229600" y="0"/>
              <a:ext cx="2743200" cy="2743200"/>
              <a:chOff x="0" y="0"/>
              <a:chExt cx="812800" cy="812800"/>
            </a:xfrm>
          </p:grpSpPr>
          <p:sp>
            <p:nvSpPr>
              <p:cNvPr id="13" name="Freeform 1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C800"/>
              </a:solidFill>
            </p:spPr>
            <p:txBody>
              <a:bodyPr/>
              <a:lstStyle/>
              <a:p>
                <a:endParaRPr lang="en-US"/>
              </a:p>
            </p:txBody>
          </p:sp>
          <p:sp>
            <p:nvSpPr>
              <p:cNvPr id="14" name="TextBox 14"/>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15" name="Group 15"/>
            <p:cNvGrpSpPr/>
            <p:nvPr/>
          </p:nvGrpSpPr>
          <p:grpSpPr>
            <a:xfrm>
              <a:off x="10972800" y="0"/>
              <a:ext cx="2743200" cy="2743200"/>
              <a:chOff x="0" y="0"/>
              <a:chExt cx="812800" cy="812800"/>
            </a:xfrm>
          </p:grpSpPr>
          <p:sp>
            <p:nvSpPr>
              <p:cNvPr id="16" name="Freeform 16"/>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00A364"/>
              </a:solidFill>
            </p:spPr>
            <p:txBody>
              <a:bodyPr/>
              <a:lstStyle/>
              <a:p>
                <a:endParaRPr lang="en-US"/>
              </a:p>
            </p:txBody>
          </p:sp>
          <p:sp>
            <p:nvSpPr>
              <p:cNvPr id="17" name="TextBox 17"/>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18" name="Group 18"/>
            <p:cNvGrpSpPr/>
            <p:nvPr/>
          </p:nvGrpSpPr>
          <p:grpSpPr>
            <a:xfrm>
              <a:off x="13716000" y="0"/>
              <a:ext cx="2743200" cy="2743200"/>
              <a:chOff x="0" y="0"/>
              <a:chExt cx="812800" cy="812800"/>
            </a:xfrm>
          </p:grpSpPr>
          <p:sp>
            <p:nvSpPr>
              <p:cNvPr id="19" name="Freeform 19"/>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3D67EC"/>
              </a:solidFill>
            </p:spPr>
            <p:txBody>
              <a:bodyPr/>
              <a:lstStyle/>
              <a:p>
                <a:endParaRPr lang="en-US"/>
              </a:p>
            </p:txBody>
          </p:sp>
          <p:sp>
            <p:nvSpPr>
              <p:cNvPr id="20" name="TextBox 20"/>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21" name="Group 21"/>
            <p:cNvGrpSpPr/>
            <p:nvPr/>
          </p:nvGrpSpPr>
          <p:grpSpPr>
            <a:xfrm>
              <a:off x="16459200" y="0"/>
              <a:ext cx="2743200" cy="2743200"/>
              <a:chOff x="0" y="0"/>
              <a:chExt cx="812800" cy="812800"/>
            </a:xfrm>
          </p:grpSpPr>
          <p:sp>
            <p:nvSpPr>
              <p:cNvPr id="22" name="Freeform 22"/>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5036BD"/>
              </a:solidFill>
            </p:spPr>
            <p:txBody>
              <a:bodyPr/>
              <a:lstStyle/>
              <a:p>
                <a:endParaRPr lang="en-US"/>
              </a:p>
            </p:txBody>
          </p:sp>
          <p:sp>
            <p:nvSpPr>
              <p:cNvPr id="23" name="TextBox 23"/>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24" name="Group 24"/>
            <p:cNvGrpSpPr/>
            <p:nvPr/>
          </p:nvGrpSpPr>
          <p:grpSpPr>
            <a:xfrm>
              <a:off x="19202400" y="0"/>
              <a:ext cx="2743200" cy="2743200"/>
              <a:chOff x="0" y="0"/>
              <a:chExt cx="812800" cy="812800"/>
            </a:xfrm>
          </p:grpSpPr>
          <p:sp>
            <p:nvSpPr>
              <p:cNvPr id="25" name="Freeform 25"/>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D4600"/>
              </a:solidFill>
            </p:spPr>
            <p:txBody>
              <a:bodyPr/>
              <a:lstStyle/>
              <a:p>
                <a:endParaRPr lang="en-US"/>
              </a:p>
            </p:txBody>
          </p:sp>
          <p:sp>
            <p:nvSpPr>
              <p:cNvPr id="26" name="TextBox 26"/>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27" name="Group 27"/>
            <p:cNvGrpSpPr/>
            <p:nvPr/>
          </p:nvGrpSpPr>
          <p:grpSpPr>
            <a:xfrm>
              <a:off x="21945600" y="0"/>
              <a:ext cx="2743200" cy="2743200"/>
              <a:chOff x="0" y="0"/>
              <a:chExt cx="812800" cy="812800"/>
            </a:xfrm>
          </p:grpSpPr>
          <p:sp>
            <p:nvSpPr>
              <p:cNvPr id="28" name="Freeform 28"/>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C800"/>
              </a:solidFill>
            </p:spPr>
            <p:txBody>
              <a:bodyPr/>
              <a:lstStyle/>
              <a:p>
                <a:endParaRPr lang="en-US"/>
              </a:p>
            </p:txBody>
          </p:sp>
          <p:sp>
            <p:nvSpPr>
              <p:cNvPr id="29" name="TextBox 29"/>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30" name="Group 30"/>
            <p:cNvGrpSpPr/>
            <p:nvPr/>
          </p:nvGrpSpPr>
          <p:grpSpPr>
            <a:xfrm>
              <a:off x="0" y="2743200"/>
              <a:ext cx="2743200" cy="2743200"/>
              <a:chOff x="0" y="0"/>
              <a:chExt cx="812800" cy="812800"/>
            </a:xfrm>
          </p:grpSpPr>
          <p:sp>
            <p:nvSpPr>
              <p:cNvPr id="31" name="Freeform 31"/>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5036BD"/>
              </a:solidFill>
            </p:spPr>
            <p:txBody>
              <a:bodyPr/>
              <a:lstStyle/>
              <a:p>
                <a:endParaRPr lang="en-US"/>
              </a:p>
            </p:txBody>
          </p:sp>
          <p:sp>
            <p:nvSpPr>
              <p:cNvPr id="32" name="TextBox 32"/>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33" name="Group 33"/>
            <p:cNvGrpSpPr/>
            <p:nvPr/>
          </p:nvGrpSpPr>
          <p:grpSpPr>
            <a:xfrm>
              <a:off x="2743200" y="2743200"/>
              <a:ext cx="2743200" cy="2743200"/>
              <a:chOff x="0" y="0"/>
              <a:chExt cx="812800" cy="812800"/>
            </a:xfrm>
          </p:grpSpPr>
          <p:sp>
            <p:nvSpPr>
              <p:cNvPr id="34" name="Freeform 34"/>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D4600"/>
              </a:solidFill>
            </p:spPr>
            <p:txBody>
              <a:bodyPr/>
              <a:lstStyle/>
              <a:p>
                <a:endParaRPr lang="en-US"/>
              </a:p>
            </p:txBody>
          </p:sp>
          <p:sp>
            <p:nvSpPr>
              <p:cNvPr id="35" name="TextBox 35"/>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36" name="Group 36"/>
            <p:cNvGrpSpPr/>
            <p:nvPr/>
          </p:nvGrpSpPr>
          <p:grpSpPr>
            <a:xfrm>
              <a:off x="5486400" y="2743200"/>
              <a:ext cx="2743200" cy="2743200"/>
              <a:chOff x="0" y="0"/>
              <a:chExt cx="812800" cy="812800"/>
            </a:xfrm>
          </p:grpSpPr>
          <p:sp>
            <p:nvSpPr>
              <p:cNvPr id="37" name="Freeform 37"/>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C800"/>
              </a:solidFill>
            </p:spPr>
            <p:txBody>
              <a:bodyPr/>
              <a:lstStyle/>
              <a:p>
                <a:endParaRPr lang="en-US"/>
              </a:p>
            </p:txBody>
          </p:sp>
          <p:sp>
            <p:nvSpPr>
              <p:cNvPr id="38" name="TextBox 38"/>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39" name="Group 39"/>
            <p:cNvGrpSpPr/>
            <p:nvPr/>
          </p:nvGrpSpPr>
          <p:grpSpPr>
            <a:xfrm>
              <a:off x="8229600" y="2743200"/>
              <a:ext cx="2743200" cy="2743200"/>
              <a:chOff x="0" y="0"/>
              <a:chExt cx="812800" cy="812800"/>
            </a:xfrm>
          </p:grpSpPr>
          <p:sp>
            <p:nvSpPr>
              <p:cNvPr id="40" name="Freeform 4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00A364"/>
              </a:solidFill>
            </p:spPr>
            <p:txBody>
              <a:bodyPr/>
              <a:lstStyle/>
              <a:p>
                <a:endParaRPr lang="en-US"/>
              </a:p>
            </p:txBody>
          </p:sp>
          <p:sp>
            <p:nvSpPr>
              <p:cNvPr id="41" name="TextBox 41"/>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42" name="Group 42"/>
            <p:cNvGrpSpPr/>
            <p:nvPr/>
          </p:nvGrpSpPr>
          <p:grpSpPr>
            <a:xfrm>
              <a:off x="10972800" y="2743200"/>
              <a:ext cx="2743200" cy="2743200"/>
              <a:chOff x="0" y="0"/>
              <a:chExt cx="812800" cy="812800"/>
            </a:xfrm>
          </p:grpSpPr>
          <p:sp>
            <p:nvSpPr>
              <p:cNvPr id="43" name="Freeform 4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3D67EC"/>
              </a:solidFill>
            </p:spPr>
            <p:txBody>
              <a:bodyPr/>
              <a:lstStyle/>
              <a:p>
                <a:endParaRPr lang="en-US"/>
              </a:p>
            </p:txBody>
          </p:sp>
          <p:sp>
            <p:nvSpPr>
              <p:cNvPr id="44" name="TextBox 44"/>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45" name="Group 45"/>
            <p:cNvGrpSpPr/>
            <p:nvPr/>
          </p:nvGrpSpPr>
          <p:grpSpPr>
            <a:xfrm>
              <a:off x="13716000" y="2743200"/>
              <a:ext cx="2743200" cy="2743200"/>
              <a:chOff x="0" y="0"/>
              <a:chExt cx="812800" cy="812800"/>
            </a:xfrm>
          </p:grpSpPr>
          <p:sp>
            <p:nvSpPr>
              <p:cNvPr id="46" name="Freeform 46"/>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5036BD"/>
              </a:solidFill>
            </p:spPr>
            <p:txBody>
              <a:bodyPr/>
              <a:lstStyle/>
              <a:p>
                <a:endParaRPr lang="en-US"/>
              </a:p>
            </p:txBody>
          </p:sp>
          <p:sp>
            <p:nvSpPr>
              <p:cNvPr id="47" name="TextBox 47"/>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48" name="Group 48"/>
            <p:cNvGrpSpPr/>
            <p:nvPr/>
          </p:nvGrpSpPr>
          <p:grpSpPr>
            <a:xfrm>
              <a:off x="16459200" y="2743200"/>
              <a:ext cx="2743200" cy="2743200"/>
              <a:chOff x="0" y="0"/>
              <a:chExt cx="812800" cy="812800"/>
            </a:xfrm>
          </p:grpSpPr>
          <p:sp>
            <p:nvSpPr>
              <p:cNvPr id="49" name="Freeform 49"/>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D4600"/>
              </a:solidFill>
            </p:spPr>
            <p:txBody>
              <a:bodyPr/>
              <a:lstStyle/>
              <a:p>
                <a:endParaRPr lang="en-US"/>
              </a:p>
            </p:txBody>
          </p:sp>
          <p:sp>
            <p:nvSpPr>
              <p:cNvPr id="50" name="TextBox 50"/>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51" name="Group 51"/>
            <p:cNvGrpSpPr/>
            <p:nvPr/>
          </p:nvGrpSpPr>
          <p:grpSpPr>
            <a:xfrm>
              <a:off x="19202400" y="2743200"/>
              <a:ext cx="2743200" cy="2743200"/>
              <a:chOff x="0" y="0"/>
              <a:chExt cx="812800" cy="812800"/>
            </a:xfrm>
          </p:grpSpPr>
          <p:sp>
            <p:nvSpPr>
              <p:cNvPr id="52" name="Freeform 52"/>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C800"/>
              </a:solidFill>
            </p:spPr>
            <p:txBody>
              <a:bodyPr/>
              <a:lstStyle/>
              <a:p>
                <a:endParaRPr lang="en-US"/>
              </a:p>
            </p:txBody>
          </p:sp>
          <p:sp>
            <p:nvSpPr>
              <p:cNvPr id="53" name="TextBox 53"/>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54" name="Group 54"/>
            <p:cNvGrpSpPr/>
            <p:nvPr/>
          </p:nvGrpSpPr>
          <p:grpSpPr>
            <a:xfrm>
              <a:off x="21945600" y="2743200"/>
              <a:ext cx="2743200" cy="2743200"/>
              <a:chOff x="0" y="0"/>
              <a:chExt cx="812800" cy="812800"/>
            </a:xfrm>
          </p:grpSpPr>
          <p:sp>
            <p:nvSpPr>
              <p:cNvPr id="55" name="Freeform 55"/>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00A364"/>
              </a:solidFill>
            </p:spPr>
            <p:txBody>
              <a:bodyPr/>
              <a:lstStyle/>
              <a:p>
                <a:endParaRPr lang="en-US"/>
              </a:p>
            </p:txBody>
          </p:sp>
          <p:sp>
            <p:nvSpPr>
              <p:cNvPr id="56" name="TextBox 56"/>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57" name="Group 57"/>
            <p:cNvGrpSpPr/>
            <p:nvPr/>
          </p:nvGrpSpPr>
          <p:grpSpPr>
            <a:xfrm>
              <a:off x="0" y="5486400"/>
              <a:ext cx="2743200" cy="2743200"/>
              <a:chOff x="0" y="0"/>
              <a:chExt cx="812800" cy="812800"/>
            </a:xfrm>
          </p:grpSpPr>
          <p:sp>
            <p:nvSpPr>
              <p:cNvPr id="58" name="Freeform 58"/>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D4600"/>
              </a:solidFill>
            </p:spPr>
            <p:txBody>
              <a:bodyPr/>
              <a:lstStyle/>
              <a:p>
                <a:endParaRPr lang="en-US"/>
              </a:p>
            </p:txBody>
          </p:sp>
          <p:sp>
            <p:nvSpPr>
              <p:cNvPr id="59" name="TextBox 59"/>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60" name="Group 60"/>
            <p:cNvGrpSpPr/>
            <p:nvPr/>
          </p:nvGrpSpPr>
          <p:grpSpPr>
            <a:xfrm>
              <a:off x="2743200" y="5486400"/>
              <a:ext cx="2743200" cy="2743200"/>
              <a:chOff x="0" y="0"/>
              <a:chExt cx="812800" cy="812800"/>
            </a:xfrm>
          </p:grpSpPr>
          <p:sp>
            <p:nvSpPr>
              <p:cNvPr id="61" name="Freeform 61"/>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C800"/>
              </a:solidFill>
            </p:spPr>
            <p:txBody>
              <a:bodyPr/>
              <a:lstStyle/>
              <a:p>
                <a:endParaRPr lang="en-US"/>
              </a:p>
            </p:txBody>
          </p:sp>
          <p:sp>
            <p:nvSpPr>
              <p:cNvPr id="62" name="TextBox 62"/>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63" name="Group 63"/>
            <p:cNvGrpSpPr/>
            <p:nvPr/>
          </p:nvGrpSpPr>
          <p:grpSpPr>
            <a:xfrm>
              <a:off x="5486400" y="5486400"/>
              <a:ext cx="2743200" cy="2743200"/>
              <a:chOff x="0" y="0"/>
              <a:chExt cx="812800" cy="812800"/>
            </a:xfrm>
          </p:grpSpPr>
          <p:sp>
            <p:nvSpPr>
              <p:cNvPr id="64" name="Freeform 64"/>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00A364"/>
              </a:solidFill>
            </p:spPr>
            <p:txBody>
              <a:bodyPr/>
              <a:lstStyle/>
              <a:p>
                <a:endParaRPr lang="en-US"/>
              </a:p>
            </p:txBody>
          </p:sp>
          <p:sp>
            <p:nvSpPr>
              <p:cNvPr id="65" name="TextBox 65"/>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66" name="Group 66"/>
            <p:cNvGrpSpPr/>
            <p:nvPr/>
          </p:nvGrpSpPr>
          <p:grpSpPr>
            <a:xfrm>
              <a:off x="8229600" y="5486400"/>
              <a:ext cx="2743200" cy="2743200"/>
              <a:chOff x="0" y="0"/>
              <a:chExt cx="812800" cy="812800"/>
            </a:xfrm>
          </p:grpSpPr>
          <p:sp>
            <p:nvSpPr>
              <p:cNvPr id="67" name="Freeform 67"/>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3D67EC"/>
              </a:solidFill>
            </p:spPr>
            <p:txBody>
              <a:bodyPr/>
              <a:lstStyle/>
              <a:p>
                <a:endParaRPr lang="en-US"/>
              </a:p>
            </p:txBody>
          </p:sp>
          <p:sp>
            <p:nvSpPr>
              <p:cNvPr id="68" name="TextBox 68"/>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69" name="Group 69"/>
            <p:cNvGrpSpPr/>
            <p:nvPr/>
          </p:nvGrpSpPr>
          <p:grpSpPr>
            <a:xfrm>
              <a:off x="10972800" y="5486400"/>
              <a:ext cx="2743200" cy="2743200"/>
              <a:chOff x="0" y="0"/>
              <a:chExt cx="812800" cy="812800"/>
            </a:xfrm>
          </p:grpSpPr>
          <p:sp>
            <p:nvSpPr>
              <p:cNvPr id="70" name="Freeform 7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5036BD"/>
              </a:solidFill>
            </p:spPr>
            <p:txBody>
              <a:bodyPr/>
              <a:lstStyle/>
              <a:p>
                <a:endParaRPr lang="en-US"/>
              </a:p>
            </p:txBody>
          </p:sp>
          <p:sp>
            <p:nvSpPr>
              <p:cNvPr id="71" name="TextBox 71"/>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72" name="Group 72"/>
            <p:cNvGrpSpPr/>
            <p:nvPr/>
          </p:nvGrpSpPr>
          <p:grpSpPr>
            <a:xfrm>
              <a:off x="13716000" y="5486400"/>
              <a:ext cx="2743200" cy="2743200"/>
              <a:chOff x="0" y="0"/>
              <a:chExt cx="812800" cy="812800"/>
            </a:xfrm>
          </p:grpSpPr>
          <p:sp>
            <p:nvSpPr>
              <p:cNvPr id="73" name="Freeform 7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D4600"/>
              </a:solidFill>
            </p:spPr>
            <p:txBody>
              <a:bodyPr/>
              <a:lstStyle/>
              <a:p>
                <a:endParaRPr lang="en-US"/>
              </a:p>
            </p:txBody>
          </p:sp>
          <p:sp>
            <p:nvSpPr>
              <p:cNvPr id="74" name="TextBox 74"/>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75" name="Group 75"/>
            <p:cNvGrpSpPr/>
            <p:nvPr/>
          </p:nvGrpSpPr>
          <p:grpSpPr>
            <a:xfrm>
              <a:off x="16459200" y="5486400"/>
              <a:ext cx="2743200" cy="2743200"/>
              <a:chOff x="0" y="0"/>
              <a:chExt cx="812800" cy="812800"/>
            </a:xfrm>
          </p:grpSpPr>
          <p:sp>
            <p:nvSpPr>
              <p:cNvPr id="76" name="Freeform 76"/>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C800"/>
              </a:solidFill>
            </p:spPr>
            <p:txBody>
              <a:bodyPr/>
              <a:lstStyle/>
              <a:p>
                <a:endParaRPr lang="en-US"/>
              </a:p>
            </p:txBody>
          </p:sp>
          <p:sp>
            <p:nvSpPr>
              <p:cNvPr id="77" name="TextBox 77"/>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78" name="Group 78"/>
            <p:cNvGrpSpPr/>
            <p:nvPr/>
          </p:nvGrpSpPr>
          <p:grpSpPr>
            <a:xfrm>
              <a:off x="19202400" y="5486400"/>
              <a:ext cx="2743200" cy="2743200"/>
              <a:chOff x="0" y="0"/>
              <a:chExt cx="812800" cy="812800"/>
            </a:xfrm>
          </p:grpSpPr>
          <p:sp>
            <p:nvSpPr>
              <p:cNvPr id="79" name="Freeform 79"/>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00A364"/>
              </a:solidFill>
            </p:spPr>
            <p:txBody>
              <a:bodyPr/>
              <a:lstStyle/>
              <a:p>
                <a:endParaRPr lang="en-US"/>
              </a:p>
            </p:txBody>
          </p:sp>
          <p:sp>
            <p:nvSpPr>
              <p:cNvPr id="80" name="TextBox 80"/>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81" name="Group 81"/>
            <p:cNvGrpSpPr/>
            <p:nvPr/>
          </p:nvGrpSpPr>
          <p:grpSpPr>
            <a:xfrm>
              <a:off x="21945600" y="5486400"/>
              <a:ext cx="2743200" cy="2743200"/>
              <a:chOff x="0" y="0"/>
              <a:chExt cx="812800" cy="812800"/>
            </a:xfrm>
          </p:grpSpPr>
          <p:sp>
            <p:nvSpPr>
              <p:cNvPr id="82" name="Freeform 82"/>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3D67EC"/>
              </a:solidFill>
            </p:spPr>
            <p:txBody>
              <a:bodyPr/>
              <a:lstStyle/>
              <a:p>
                <a:endParaRPr lang="en-US"/>
              </a:p>
            </p:txBody>
          </p:sp>
          <p:sp>
            <p:nvSpPr>
              <p:cNvPr id="83" name="TextBox 83"/>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84" name="Group 84"/>
            <p:cNvGrpSpPr/>
            <p:nvPr/>
          </p:nvGrpSpPr>
          <p:grpSpPr>
            <a:xfrm>
              <a:off x="0" y="8229600"/>
              <a:ext cx="2743200" cy="2743200"/>
              <a:chOff x="0" y="0"/>
              <a:chExt cx="812800" cy="812800"/>
            </a:xfrm>
          </p:grpSpPr>
          <p:sp>
            <p:nvSpPr>
              <p:cNvPr id="85" name="Freeform 85"/>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C800"/>
              </a:solidFill>
            </p:spPr>
            <p:txBody>
              <a:bodyPr/>
              <a:lstStyle/>
              <a:p>
                <a:endParaRPr lang="en-US"/>
              </a:p>
            </p:txBody>
          </p:sp>
          <p:sp>
            <p:nvSpPr>
              <p:cNvPr id="86" name="TextBox 86"/>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87" name="Group 87"/>
            <p:cNvGrpSpPr/>
            <p:nvPr/>
          </p:nvGrpSpPr>
          <p:grpSpPr>
            <a:xfrm>
              <a:off x="2743200" y="8229600"/>
              <a:ext cx="2743200" cy="2743200"/>
              <a:chOff x="0" y="0"/>
              <a:chExt cx="812800" cy="812800"/>
            </a:xfrm>
          </p:grpSpPr>
          <p:sp>
            <p:nvSpPr>
              <p:cNvPr id="88" name="Freeform 88"/>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00A364"/>
              </a:solidFill>
            </p:spPr>
            <p:txBody>
              <a:bodyPr/>
              <a:lstStyle/>
              <a:p>
                <a:endParaRPr lang="en-US"/>
              </a:p>
            </p:txBody>
          </p:sp>
          <p:sp>
            <p:nvSpPr>
              <p:cNvPr id="89" name="TextBox 89"/>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90" name="Group 90"/>
            <p:cNvGrpSpPr/>
            <p:nvPr/>
          </p:nvGrpSpPr>
          <p:grpSpPr>
            <a:xfrm>
              <a:off x="5486400" y="8229600"/>
              <a:ext cx="2743200" cy="2743200"/>
              <a:chOff x="0" y="0"/>
              <a:chExt cx="812800" cy="812800"/>
            </a:xfrm>
          </p:grpSpPr>
          <p:sp>
            <p:nvSpPr>
              <p:cNvPr id="91" name="Freeform 91"/>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3D67EC"/>
              </a:solidFill>
            </p:spPr>
            <p:txBody>
              <a:bodyPr/>
              <a:lstStyle/>
              <a:p>
                <a:endParaRPr lang="en-US"/>
              </a:p>
            </p:txBody>
          </p:sp>
          <p:sp>
            <p:nvSpPr>
              <p:cNvPr id="92" name="TextBox 92"/>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93" name="Group 93"/>
            <p:cNvGrpSpPr/>
            <p:nvPr/>
          </p:nvGrpSpPr>
          <p:grpSpPr>
            <a:xfrm>
              <a:off x="8229600" y="8229600"/>
              <a:ext cx="2743200" cy="2743200"/>
              <a:chOff x="0" y="0"/>
              <a:chExt cx="812800" cy="812800"/>
            </a:xfrm>
          </p:grpSpPr>
          <p:sp>
            <p:nvSpPr>
              <p:cNvPr id="94" name="Freeform 94"/>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5036BD"/>
              </a:solidFill>
            </p:spPr>
            <p:txBody>
              <a:bodyPr/>
              <a:lstStyle/>
              <a:p>
                <a:endParaRPr lang="en-US"/>
              </a:p>
            </p:txBody>
          </p:sp>
          <p:sp>
            <p:nvSpPr>
              <p:cNvPr id="95" name="TextBox 95"/>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96" name="Group 96"/>
            <p:cNvGrpSpPr/>
            <p:nvPr/>
          </p:nvGrpSpPr>
          <p:grpSpPr>
            <a:xfrm>
              <a:off x="10972800" y="8229600"/>
              <a:ext cx="2743200" cy="2743200"/>
              <a:chOff x="0" y="0"/>
              <a:chExt cx="812800" cy="812800"/>
            </a:xfrm>
          </p:grpSpPr>
          <p:sp>
            <p:nvSpPr>
              <p:cNvPr id="97" name="Freeform 97"/>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D4600"/>
              </a:solidFill>
            </p:spPr>
            <p:txBody>
              <a:bodyPr/>
              <a:lstStyle/>
              <a:p>
                <a:endParaRPr lang="en-US"/>
              </a:p>
            </p:txBody>
          </p:sp>
          <p:sp>
            <p:nvSpPr>
              <p:cNvPr id="98" name="TextBox 98"/>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99" name="Group 99"/>
            <p:cNvGrpSpPr/>
            <p:nvPr/>
          </p:nvGrpSpPr>
          <p:grpSpPr>
            <a:xfrm>
              <a:off x="13716000" y="8229600"/>
              <a:ext cx="2743200" cy="2743200"/>
              <a:chOff x="0" y="0"/>
              <a:chExt cx="812800" cy="812800"/>
            </a:xfrm>
          </p:grpSpPr>
          <p:sp>
            <p:nvSpPr>
              <p:cNvPr id="100" name="Freeform 10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C800"/>
              </a:solidFill>
            </p:spPr>
            <p:txBody>
              <a:bodyPr/>
              <a:lstStyle/>
              <a:p>
                <a:endParaRPr lang="en-US"/>
              </a:p>
            </p:txBody>
          </p:sp>
          <p:sp>
            <p:nvSpPr>
              <p:cNvPr id="101" name="TextBox 101"/>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102" name="Group 102"/>
            <p:cNvGrpSpPr/>
            <p:nvPr/>
          </p:nvGrpSpPr>
          <p:grpSpPr>
            <a:xfrm>
              <a:off x="16459200" y="8229600"/>
              <a:ext cx="2743200" cy="2743200"/>
              <a:chOff x="0" y="0"/>
              <a:chExt cx="812800" cy="812800"/>
            </a:xfrm>
          </p:grpSpPr>
          <p:sp>
            <p:nvSpPr>
              <p:cNvPr id="103" name="Freeform 10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00A364"/>
              </a:solidFill>
            </p:spPr>
            <p:txBody>
              <a:bodyPr/>
              <a:lstStyle/>
              <a:p>
                <a:endParaRPr lang="en-US"/>
              </a:p>
            </p:txBody>
          </p:sp>
          <p:sp>
            <p:nvSpPr>
              <p:cNvPr id="104" name="TextBox 104"/>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105" name="Group 105"/>
            <p:cNvGrpSpPr/>
            <p:nvPr/>
          </p:nvGrpSpPr>
          <p:grpSpPr>
            <a:xfrm>
              <a:off x="19202400" y="8229600"/>
              <a:ext cx="2743200" cy="2743200"/>
              <a:chOff x="0" y="0"/>
              <a:chExt cx="812800" cy="812800"/>
            </a:xfrm>
          </p:grpSpPr>
          <p:sp>
            <p:nvSpPr>
              <p:cNvPr id="106" name="Freeform 106"/>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3D67EC"/>
              </a:solidFill>
            </p:spPr>
            <p:txBody>
              <a:bodyPr/>
              <a:lstStyle/>
              <a:p>
                <a:endParaRPr lang="en-US"/>
              </a:p>
            </p:txBody>
          </p:sp>
          <p:sp>
            <p:nvSpPr>
              <p:cNvPr id="107" name="TextBox 107"/>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108" name="Group 108"/>
            <p:cNvGrpSpPr/>
            <p:nvPr/>
          </p:nvGrpSpPr>
          <p:grpSpPr>
            <a:xfrm>
              <a:off x="21945600" y="8229600"/>
              <a:ext cx="2743200" cy="2743200"/>
              <a:chOff x="0" y="0"/>
              <a:chExt cx="812800" cy="812800"/>
            </a:xfrm>
          </p:grpSpPr>
          <p:sp>
            <p:nvSpPr>
              <p:cNvPr id="109" name="Freeform 109"/>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5036BD"/>
              </a:solidFill>
            </p:spPr>
            <p:txBody>
              <a:bodyPr/>
              <a:lstStyle/>
              <a:p>
                <a:endParaRPr lang="en-US"/>
              </a:p>
            </p:txBody>
          </p:sp>
          <p:sp>
            <p:nvSpPr>
              <p:cNvPr id="110" name="TextBox 110"/>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111" name="Group 111"/>
            <p:cNvGrpSpPr/>
            <p:nvPr/>
          </p:nvGrpSpPr>
          <p:grpSpPr>
            <a:xfrm>
              <a:off x="12041" y="10972800"/>
              <a:ext cx="2743200" cy="2743200"/>
              <a:chOff x="0" y="0"/>
              <a:chExt cx="812800" cy="812800"/>
            </a:xfrm>
          </p:grpSpPr>
          <p:sp>
            <p:nvSpPr>
              <p:cNvPr id="112" name="Freeform 112"/>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00A364"/>
              </a:solidFill>
            </p:spPr>
            <p:txBody>
              <a:bodyPr/>
              <a:lstStyle/>
              <a:p>
                <a:endParaRPr lang="en-US"/>
              </a:p>
            </p:txBody>
          </p:sp>
          <p:sp>
            <p:nvSpPr>
              <p:cNvPr id="113" name="TextBox 113"/>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114" name="Group 114"/>
            <p:cNvGrpSpPr/>
            <p:nvPr/>
          </p:nvGrpSpPr>
          <p:grpSpPr>
            <a:xfrm>
              <a:off x="2755241" y="10972800"/>
              <a:ext cx="2743200" cy="2743200"/>
              <a:chOff x="0" y="0"/>
              <a:chExt cx="812800" cy="812800"/>
            </a:xfrm>
          </p:grpSpPr>
          <p:sp>
            <p:nvSpPr>
              <p:cNvPr id="115" name="Freeform 115"/>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3D67EC"/>
              </a:solidFill>
            </p:spPr>
            <p:txBody>
              <a:bodyPr/>
              <a:lstStyle/>
              <a:p>
                <a:endParaRPr lang="en-US"/>
              </a:p>
            </p:txBody>
          </p:sp>
          <p:sp>
            <p:nvSpPr>
              <p:cNvPr id="116" name="TextBox 116"/>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117" name="Group 117"/>
            <p:cNvGrpSpPr/>
            <p:nvPr/>
          </p:nvGrpSpPr>
          <p:grpSpPr>
            <a:xfrm>
              <a:off x="5498441" y="10972800"/>
              <a:ext cx="2743200" cy="2743200"/>
              <a:chOff x="0" y="0"/>
              <a:chExt cx="812800" cy="812800"/>
            </a:xfrm>
          </p:grpSpPr>
          <p:sp>
            <p:nvSpPr>
              <p:cNvPr id="118" name="Freeform 118"/>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5036BD"/>
              </a:solidFill>
            </p:spPr>
            <p:txBody>
              <a:bodyPr/>
              <a:lstStyle/>
              <a:p>
                <a:endParaRPr lang="en-US"/>
              </a:p>
            </p:txBody>
          </p:sp>
          <p:sp>
            <p:nvSpPr>
              <p:cNvPr id="119" name="TextBox 119"/>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120" name="Group 120"/>
            <p:cNvGrpSpPr/>
            <p:nvPr/>
          </p:nvGrpSpPr>
          <p:grpSpPr>
            <a:xfrm>
              <a:off x="8241641" y="10972800"/>
              <a:ext cx="2743200" cy="2743200"/>
              <a:chOff x="0" y="0"/>
              <a:chExt cx="812800" cy="812800"/>
            </a:xfrm>
          </p:grpSpPr>
          <p:sp>
            <p:nvSpPr>
              <p:cNvPr id="121" name="Freeform 121"/>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D4600"/>
              </a:solidFill>
            </p:spPr>
            <p:txBody>
              <a:bodyPr/>
              <a:lstStyle/>
              <a:p>
                <a:endParaRPr lang="en-US"/>
              </a:p>
            </p:txBody>
          </p:sp>
          <p:sp>
            <p:nvSpPr>
              <p:cNvPr id="122" name="TextBox 122"/>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123" name="Group 123"/>
            <p:cNvGrpSpPr/>
            <p:nvPr/>
          </p:nvGrpSpPr>
          <p:grpSpPr>
            <a:xfrm>
              <a:off x="10984841" y="10972800"/>
              <a:ext cx="2743200" cy="2743200"/>
              <a:chOff x="0" y="0"/>
              <a:chExt cx="812800" cy="812800"/>
            </a:xfrm>
          </p:grpSpPr>
          <p:sp>
            <p:nvSpPr>
              <p:cNvPr id="124" name="Freeform 124"/>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C800"/>
              </a:solidFill>
            </p:spPr>
            <p:txBody>
              <a:bodyPr/>
              <a:lstStyle/>
              <a:p>
                <a:endParaRPr lang="en-US"/>
              </a:p>
            </p:txBody>
          </p:sp>
          <p:sp>
            <p:nvSpPr>
              <p:cNvPr id="125" name="TextBox 125"/>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126" name="Group 126"/>
            <p:cNvGrpSpPr/>
            <p:nvPr/>
          </p:nvGrpSpPr>
          <p:grpSpPr>
            <a:xfrm>
              <a:off x="13728041" y="10972800"/>
              <a:ext cx="2743200" cy="2743200"/>
              <a:chOff x="0" y="0"/>
              <a:chExt cx="812800" cy="812800"/>
            </a:xfrm>
          </p:grpSpPr>
          <p:sp>
            <p:nvSpPr>
              <p:cNvPr id="127" name="Freeform 127"/>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00A364"/>
              </a:solidFill>
            </p:spPr>
            <p:txBody>
              <a:bodyPr/>
              <a:lstStyle/>
              <a:p>
                <a:endParaRPr lang="en-US"/>
              </a:p>
            </p:txBody>
          </p:sp>
          <p:sp>
            <p:nvSpPr>
              <p:cNvPr id="128" name="TextBox 128"/>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129" name="Group 129"/>
            <p:cNvGrpSpPr/>
            <p:nvPr/>
          </p:nvGrpSpPr>
          <p:grpSpPr>
            <a:xfrm>
              <a:off x="16471241" y="10972800"/>
              <a:ext cx="2743200" cy="2743200"/>
              <a:chOff x="0" y="0"/>
              <a:chExt cx="812800" cy="812800"/>
            </a:xfrm>
          </p:grpSpPr>
          <p:sp>
            <p:nvSpPr>
              <p:cNvPr id="130" name="Freeform 13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3D67EC"/>
              </a:solidFill>
            </p:spPr>
            <p:txBody>
              <a:bodyPr/>
              <a:lstStyle/>
              <a:p>
                <a:endParaRPr lang="en-US"/>
              </a:p>
            </p:txBody>
          </p:sp>
          <p:sp>
            <p:nvSpPr>
              <p:cNvPr id="131" name="TextBox 131"/>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132" name="Group 132"/>
            <p:cNvGrpSpPr/>
            <p:nvPr/>
          </p:nvGrpSpPr>
          <p:grpSpPr>
            <a:xfrm>
              <a:off x="19214441" y="10972800"/>
              <a:ext cx="2743200" cy="2743200"/>
              <a:chOff x="0" y="0"/>
              <a:chExt cx="812800" cy="812800"/>
            </a:xfrm>
          </p:grpSpPr>
          <p:sp>
            <p:nvSpPr>
              <p:cNvPr id="133" name="Freeform 13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5036BD"/>
              </a:solidFill>
            </p:spPr>
            <p:txBody>
              <a:bodyPr/>
              <a:lstStyle/>
              <a:p>
                <a:endParaRPr lang="en-US"/>
              </a:p>
            </p:txBody>
          </p:sp>
          <p:sp>
            <p:nvSpPr>
              <p:cNvPr id="134" name="TextBox 134"/>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nvGrpSpPr>
            <p:cNvPr id="135" name="Group 135"/>
            <p:cNvGrpSpPr/>
            <p:nvPr/>
          </p:nvGrpSpPr>
          <p:grpSpPr>
            <a:xfrm>
              <a:off x="21945600" y="10972800"/>
              <a:ext cx="2743200" cy="2743200"/>
              <a:chOff x="0" y="0"/>
              <a:chExt cx="812800" cy="812800"/>
            </a:xfrm>
          </p:grpSpPr>
          <p:sp>
            <p:nvSpPr>
              <p:cNvPr id="136" name="Freeform 136"/>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D4600"/>
              </a:solidFill>
            </p:spPr>
            <p:txBody>
              <a:bodyPr/>
              <a:lstStyle/>
              <a:p>
                <a:endParaRPr lang="en-US"/>
              </a:p>
            </p:txBody>
          </p:sp>
          <p:sp>
            <p:nvSpPr>
              <p:cNvPr id="137" name="TextBox 137"/>
              <p:cNvSpPr txBox="1"/>
              <p:nvPr/>
            </p:nvSpPr>
            <p:spPr>
              <a:xfrm>
                <a:off x="0" y="-47625"/>
                <a:ext cx="812800" cy="860425"/>
              </a:xfrm>
              <a:prstGeom prst="rect">
                <a:avLst/>
              </a:prstGeom>
            </p:spPr>
            <p:txBody>
              <a:bodyPr lIns="50800" tIns="50800" rIns="50800" bIns="50800" rtlCol="0" anchor="ctr"/>
              <a:lstStyle/>
              <a:p>
                <a:pPr algn="ctr">
                  <a:lnSpc>
                    <a:spcPts val="3150"/>
                  </a:lnSpc>
                </a:pPr>
                <a:endParaRPr/>
              </a:p>
            </p:txBody>
          </p:sp>
        </p:grpSp>
      </p:grpSp>
      <p:grpSp>
        <p:nvGrpSpPr>
          <p:cNvPr id="138" name="Group 138"/>
          <p:cNvGrpSpPr/>
          <p:nvPr/>
        </p:nvGrpSpPr>
        <p:grpSpPr>
          <a:xfrm>
            <a:off x="685800" y="358142"/>
            <a:ext cx="17134653" cy="9570715"/>
            <a:chOff x="0" y="0"/>
            <a:chExt cx="22846204" cy="12760953"/>
          </a:xfrm>
        </p:grpSpPr>
        <p:sp>
          <p:nvSpPr>
            <p:cNvPr id="139" name="Freeform 139"/>
            <p:cNvSpPr/>
            <p:nvPr/>
          </p:nvSpPr>
          <p:spPr>
            <a:xfrm>
              <a:off x="0" y="0"/>
              <a:ext cx="20343548" cy="12760953"/>
            </a:xfrm>
            <a:custGeom>
              <a:avLst/>
              <a:gdLst/>
              <a:ahLst/>
              <a:cxnLst/>
              <a:rect l="l" t="t" r="r" b="b"/>
              <a:pathLst>
                <a:path w="20343548" h="12760953">
                  <a:moveTo>
                    <a:pt x="0" y="0"/>
                  </a:moveTo>
                  <a:lnTo>
                    <a:pt x="20343548" y="0"/>
                  </a:lnTo>
                  <a:lnTo>
                    <a:pt x="20343548" y="12760953"/>
                  </a:lnTo>
                  <a:lnTo>
                    <a:pt x="0" y="127609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40" name="Freeform 140"/>
            <p:cNvSpPr/>
            <p:nvPr/>
          </p:nvSpPr>
          <p:spPr>
            <a:xfrm>
              <a:off x="2502656" y="0"/>
              <a:ext cx="20343548" cy="12760953"/>
            </a:xfrm>
            <a:custGeom>
              <a:avLst/>
              <a:gdLst/>
              <a:ahLst/>
              <a:cxnLst/>
              <a:rect l="l" t="t" r="r" b="b"/>
              <a:pathLst>
                <a:path w="20343548" h="12760953">
                  <a:moveTo>
                    <a:pt x="0" y="0"/>
                  </a:moveTo>
                  <a:lnTo>
                    <a:pt x="20343548" y="0"/>
                  </a:lnTo>
                  <a:lnTo>
                    <a:pt x="20343548" y="12760953"/>
                  </a:lnTo>
                  <a:lnTo>
                    <a:pt x="0" y="127609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pic>
        <p:nvPicPr>
          <p:cNvPr id="141" name="Picture 141"/>
          <p:cNvPicPr>
            <a:picLocks noChangeAspect="1"/>
          </p:cNvPicPr>
          <p:nvPr/>
        </p:nvPicPr>
        <p:blipFill>
          <a:blip r:embed="rId3"/>
          <a:srcRect/>
          <a:stretch>
            <a:fillRect/>
          </a:stretch>
        </p:blipFill>
        <p:spPr>
          <a:xfrm rot="6138553">
            <a:off x="1107770" y="813257"/>
            <a:ext cx="995631" cy="963669"/>
          </a:xfrm>
          <a:prstGeom prst="rect">
            <a:avLst/>
          </a:prstGeom>
        </p:spPr>
      </p:pic>
      <p:pic>
        <p:nvPicPr>
          <p:cNvPr id="142" name="Picture 142"/>
          <p:cNvPicPr>
            <a:picLocks noChangeAspect="1"/>
          </p:cNvPicPr>
          <p:nvPr/>
        </p:nvPicPr>
        <p:blipFill>
          <a:blip r:embed="rId3"/>
          <a:srcRect/>
          <a:stretch>
            <a:fillRect/>
          </a:stretch>
        </p:blipFill>
        <p:spPr>
          <a:xfrm rot="-10246110">
            <a:off x="16396523" y="8528098"/>
            <a:ext cx="921934" cy="892338"/>
          </a:xfrm>
          <a:prstGeom prst="rect">
            <a:avLst/>
          </a:prstGeom>
        </p:spPr>
      </p:pic>
      <p:sp>
        <p:nvSpPr>
          <p:cNvPr id="143" name="TextBox 143"/>
          <p:cNvSpPr txBox="1"/>
          <p:nvPr/>
        </p:nvSpPr>
        <p:spPr>
          <a:xfrm>
            <a:off x="3047923" y="1140736"/>
            <a:ext cx="12339191" cy="580376"/>
          </a:xfrm>
          <a:prstGeom prst="rect">
            <a:avLst/>
          </a:prstGeom>
        </p:spPr>
        <p:txBody>
          <a:bodyPr wrap="square" lIns="0" tIns="0" rIns="0" bIns="0" rtlCol="0" anchor="t">
            <a:spAutoFit/>
          </a:bodyPr>
          <a:lstStyle/>
          <a:p>
            <a:pPr algn="ctr">
              <a:lnSpc>
                <a:spcPts val="4760"/>
              </a:lnSpc>
            </a:pPr>
            <a:r>
              <a:rPr lang="en-US" sz="3400" b="1" dirty="0">
                <a:solidFill>
                  <a:srgbClr val="000000"/>
                </a:solidFill>
                <a:latin typeface="Canva Sans Bold"/>
                <a:ea typeface="Canva Sans Bold"/>
                <a:cs typeface="Canva Sans Bold"/>
                <a:sym typeface="Canva Sans Bold"/>
              </a:rPr>
              <a:t>Economic Conditions &amp; Increased Community Need</a:t>
            </a:r>
          </a:p>
        </p:txBody>
      </p:sp>
      <p:sp>
        <p:nvSpPr>
          <p:cNvPr id="144" name="TextBox 144"/>
          <p:cNvSpPr txBox="1"/>
          <p:nvPr/>
        </p:nvSpPr>
        <p:spPr>
          <a:xfrm>
            <a:off x="3413956" y="1846084"/>
            <a:ext cx="12339191" cy="675570"/>
          </a:xfrm>
          <a:prstGeom prst="rect">
            <a:avLst/>
          </a:prstGeom>
        </p:spPr>
        <p:txBody>
          <a:bodyPr lIns="0" tIns="0" rIns="0" bIns="0" rtlCol="0" anchor="t">
            <a:spAutoFit/>
          </a:bodyPr>
          <a:lstStyle/>
          <a:p>
            <a:pPr algn="ctr">
              <a:lnSpc>
                <a:spcPts val="2660"/>
              </a:lnSpc>
              <a:spcBef>
                <a:spcPct val="0"/>
              </a:spcBef>
            </a:pPr>
            <a:r>
              <a:rPr lang="en-US" sz="1900" b="1" dirty="0">
                <a:solidFill>
                  <a:srgbClr val="000000"/>
                </a:solidFill>
                <a:latin typeface="DM Sans Bold"/>
                <a:ea typeface="DM Sans Bold"/>
                <a:cs typeface="DM Sans Bold"/>
                <a:sym typeface="DM Sans Bold"/>
              </a:rPr>
              <a:t>Rising costs are increasing pressure on both the people we serve, and the resources needed to serve them</a:t>
            </a:r>
          </a:p>
        </p:txBody>
      </p:sp>
      <p:sp>
        <p:nvSpPr>
          <p:cNvPr id="145" name="TextBox 145"/>
          <p:cNvSpPr txBox="1"/>
          <p:nvPr/>
        </p:nvSpPr>
        <p:spPr>
          <a:xfrm>
            <a:off x="1920513" y="2669589"/>
            <a:ext cx="4356520" cy="3736975"/>
          </a:xfrm>
          <a:prstGeom prst="rect">
            <a:avLst/>
          </a:prstGeom>
        </p:spPr>
        <p:txBody>
          <a:bodyPr lIns="0" tIns="0" rIns="0" bIns="0" rtlCol="0" anchor="t">
            <a:spAutoFit/>
          </a:bodyPr>
          <a:lstStyle/>
          <a:p>
            <a:pPr algn="ctr">
              <a:lnSpc>
                <a:spcPts val="3499"/>
              </a:lnSpc>
            </a:pPr>
            <a:r>
              <a:rPr lang="en-US" sz="2499" b="1">
                <a:solidFill>
                  <a:srgbClr val="FD4600"/>
                </a:solidFill>
                <a:latin typeface="DM Sans Bold"/>
                <a:ea typeface="DM Sans Bold"/>
                <a:cs typeface="DM Sans Bold"/>
                <a:sym typeface="DM Sans Bold"/>
              </a:rPr>
              <a:t>Most Impacted Service</a:t>
            </a:r>
          </a:p>
          <a:p>
            <a:pPr algn="ctr">
              <a:lnSpc>
                <a:spcPts val="3499"/>
              </a:lnSpc>
            </a:pPr>
            <a:r>
              <a:rPr lang="en-US" sz="2499" b="1">
                <a:solidFill>
                  <a:srgbClr val="000000"/>
                </a:solidFill>
                <a:latin typeface="DM Sans Bold"/>
                <a:ea typeface="DM Sans Bold"/>
                <a:cs typeface="DM Sans Bold"/>
                <a:sym typeface="DM Sans Bold"/>
              </a:rPr>
              <a:t>Community Resources &amp; Basic Needs</a:t>
            </a:r>
          </a:p>
          <a:p>
            <a:pPr algn="l">
              <a:lnSpc>
                <a:spcPts val="2660"/>
              </a:lnSpc>
            </a:pPr>
            <a:r>
              <a:rPr lang="en-US" sz="1900" b="1">
                <a:solidFill>
                  <a:srgbClr val="000000"/>
                </a:solidFill>
                <a:latin typeface="DM Sans Bold"/>
                <a:ea typeface="DM Sans Bold"/>
                <a:cs typeface="DM Sans Bold"/>
                <a:sym typeface="DM Sans Bold"/>
              </a:rPr>
              <a:t>• Food and grocery costs</a:t>
            </a:r>
          </a:p>
          <a:p>
            <a:pPr algn="l">
              <a:lnSpc>
                <a:spcPts val="2660"/>
              </a:lnSpc>
            </a:pPr>
            <a:r>
              <a:rPr lang="en-US" sz="1900" b="1">
                <a:solidFill>
                  <a:srgbClr val="000000"/>
                </a:solidFill>
                <a:latin typeface="DM Sans Bold"/>
                <a:ea typeface="DM Sans Bold"/>
                <a:cs typeface="DM Sans Bold"/>
                <a:sym typeface="DM Sans Bold"/>
              </a:rPr>
              <a:t>• Housing and utility expenses</a:t>
            </a:r>
          </a:p>
          <a:p>
            <a:pPr algn="l">
              <a:lnSpc>
                <a:spcPts val="2660"/>
              </a:lnSpc>
            </a:pPr>
            <a:r>
              <a:rPr lang="en-US" sz="1900" b="1">
                <a:solidFill>
                  <a:srgbClr val="000000"/>
                </a:solidFill>
                <a:latin typeface="DM Sans Bold"/>
                <a:ea typeface="DM Sans Bold"/>
                <a:cs typeface="DM Sans Bold"/>
                <a:sym typeface="DM Sans Bold"/>
              </a:rPr>
              <a:t>• Transportation costs</a:t>
            </a:r>
          </a:p>
          <a:p>
            <a:pPr algn="l">
              <a:lnSpc>
                <a:spcPts val="2660"/>
              </a:lnSpc>
            </a:pPr>
            <a:r>
              <a:rPr lang="en-US" sz="1900" b="1">
                <a:solidFill>
                  <a:srgbClr val="000000"/>
                </a:solidFill>
                <a:latin typeface="DM Sans Bold"/>
                <a:ea typeface="DM Sans Bold"/>
                <a:cs typeface="DM Sans Bold"/>
                <a:sym typeface="DM Sans Bold"/>
              </a:rPr>
              <a:t>• Healthcare affordability</a:t>
            </a:r>
          </a:p>
          <a:p>
            <a:pPr algn="l">
              <a:lnSpc>
                <a:spcPts val="2660"/>
              </a:lnSpc>
            </a:pPr>
            <a:r>
              <a:rPr lang="en-US" sz="1900" b="1">
                <a:solidFill>
                  <a:srgbClr val="000000"/>
                </a:solidFill>
                <a:latin typeface="DM Sans Bold"/>
                <a:ea typeface="DM Sans Bold"/>
                <a:cs typeface="DM Sans Bold"/>
                <a:sym typeface="DM Sans Bold"/>
              </a:rPr>
              <a:t>• Reduced household financial flexibility</a:t>
            </a:r>
          </a:p>
          <a:p>
            <a:pPr algn="ctr">
              <a:lnSpc>
                <a:spcPts val="3499"/>
              </a:lnSpc>
              <a:spcBef>
                <a:spcPct val="0"/>
              </a:spcBef>
            </a:pPr>
            <a:endParaRPr lang="en-US" sz="1900" b="1">
              <a:solidFill>
                <a:srgbClr val="000000"/>
              </a:solidFill>
              <a:latin typeface="DM Sans Bold"/>
              <a:ea typeface="DM Sans Bold"/>
              <a:cs typeface="DM Sans Bold"/>
              <a:sym typeface="DM Sans Bold"/>
            </a:endParaRPr>
          </a:p>
        </p:txBody>
      </p:sp>
      <p:sp>
        <p:nvSpPr>
          <p:cNvPr id="146" name="TextBox 146"/>
          <p:cNvSpPr txBox="1"/>
          <p:nvPr/>
        </p:nvSpPr>
        <p:spPr>
          <a:xfrm>
            <a:off x="8576041" y="2660064"/>
            <a:ext cx="6400502" cy="448295"/>
          </a:xfrm>
          <a:prstGeom prst="rect">
            <a:avLst/>
          </a:prstGeom>
        </p:spPr>
        <p:txBody>
          <a:bodyPr lIns="0" tIns="0" rIns="0" bIns="0" rtlCol="0" anchor="t">
            <a:spAutoFit/>
          </a:bodyPr>
          <a:lstStyle/>
          <a:p>
            <a:pPr algn="ctr">
              <a:lnSpc>
                <a:spcPts val="3640"/>
              </a:lnSpc>
            </a:pPr>
            <a:r>
              <a:rPr lang="en-US" sz="2600" b="1">
                <a:solidFill>
                  <a:srgbClr val="FD4600"/>
                </a:solidFill>
                <a:latin typeface="Canva Sans Bold"/>
                <a:ea typeface="Canva Sans Bold"/>
                <a:cs typeface="Canva Sans Bold"/>
                <a:sym typeface="Canva Sans Bold"/>
              </a:rPr>
              <a:t>What Community Feedback is telling us</a:t>
            </a:r>
            <a:r>
              <a:rPr lang="en-US" sz="2600" b="1">
                <a:solidFill>
                  <a:srgbClr val="000000"/>
                </a:solidFill>
                <a:latin typeface="Canva Sans Bold"/>
                <a:ea typeface="Canva Sans Bold"/>
                <a:cs typeface="Canva Sans Bold"/>
                <a:sym typeface="Canva Sans Bold"/>
              </a:rPr>
              <a:t> </a:t>
            </a:r>
          </a:p>
        </p:txBody>
      </p:sp>
      <p:sp>
        <p:nvSpPr>
          <p:cNvPr id="147" name="TextBox 147"/>
          <p:cNvSpPr txBox="1"/>
          <p:nvPr/>
        </p:nvSpPr>
        <p:spPr>
          <a:xfrm>
            <a:off x="8465608" y="3456251"/>
            <a:ext cx="3133517" cy="2184400"/>
          </a:xfrm>
          <a:prstGeom prst="rect">
            <a:avLst/>
          </a:prstGeom>
        </p:spPr>
        <p:txBody>
          <a:bodyPr lIns="0" tIns="0" rIns="0" bIns="0" rtlCol="0" anchor="t">
            <a:spAutoFit/>
          </a:bodyPr>
          <a:lstStyle/>
          <a:p>
            <a:pPr algn="ctr">
              <a:lnSpc>
                <a:spcPts val="3499"/>
              </a:lnSpc>
            </a:pPr>
            <a:r>
              <a:rPr lang="en-US" sz="2499" b="1">
                <a:solidFill>
                  <a:srgbClr val="FD4600"/>
                </a:solidFill>
                <a:latin typeface="DM Sans Bold"/>
                <a:ea typeface="DM Sans Bold"/>
                <a:cs typeface="DM Sans Bold"/>
                <a:sym typeface="DM Sans Bold"/>
              </a:rPr>
              <a:t>FOOD</a:t>
            </a:r>
          </a:p>
          <a:p>
            <a:pPr algn="ctr">
              <a:lnSpc>
                <a:spcPts val="2380"/>
              </a:lnSpc>
            </a:pPr>
            <a:r>
              <a:rPr lang="en-US" sz="1700" b="1">
                <a:solidFill>
                  <a:srgbClr val="000000"/>
                </a:solidFill>
                <a:latin typeface="DM Sans Bold"/>
                <a:ea typeface="DM Sans Bold"/>
                <a:cs typeface="DM Sans Bold"/>
                <a:sym typeface="DM Sans Bold"/>
              </a:rPr>
              <a:t>People are changing what and where they buy to stretch grocery budgets.</a:t>
            </a:r>
          </a:p>
          <a:p>
            <a:pPr algn="ctr">
              <a:lnSpc>
                <a:spcPts val="3499"/>
              </a:lnSpc>
            </a:pPr>
            <a:endParaRPr lang="en-US" sz="1700" b="1">
              <a:solidFill>
                <a:srgbClr val="000000"/>
              </a:solidFill>
              <a:latin typeface="DM Sans Bold"/>
              <a:ea typeface="DM Sans Bold"/>
              <a:cs typeface="DM Sans Bold"/>
              <a:sym typeface="DM Sans Bold"/>
            </a:endParaRPr>
          </a:p>
          <a:p>
            <a:pPr algn="ctr">
              <a:lnSpc>
                <a:spcPts val="3499"/>
              </a:lnSpc>
              <a:spcBef>
                <a:spcPct val="0"/>
              </a:spcBef>
            </a:pPr>
            <a:endParaRPr lang="en-US" sz="1700" b="1">
              <a:solidFill>
                <a:srgbClr val="000000"/>
              </a:solidFill>
              <a:latin typeface="DM Sans Bold"/>
              <a:ea typeface="DM Sans Bold"/>
              <a:cs typeface="DM Sans Bold"/>
              <a:sym typeface="DM Sans Bold"/>
            </a:endParaRPr>
          </a:p>
        </p:txBody>
      </p:sp>
      <p:sp>
        <p:nvSpPr>
          <p:cNvPr id="148" name="TextBox 148"/>
          <p:cNvSpPr txBox="1"/>
          <p:nvPr/>
        </p:nvSpPr>
        <p:spPr>
          <a:xfrm>
            <a:off x="12722745" y="3456251"/>
            <a:ext cx="3870906" cy="2241550"/>
          </a:xfrm>
          <a:prstGeom prst="rect">
            <a:avLst/>
          </a:prstGeom>
        </p:spPr>
        <p:txBody>
          <a:bodyPr lIns="0" tIns="0" rIns="0" bIns="0" rtlCol="0" anchor="t">
            <a:spAutoFit/>
          </a:bodyPr>
          <a:lstStyle/>
          <a:p>
            <a:pPr algn="ctr">
              <a:lnSpc>
                <a:spcPts val="3499"/>
              </a:lnSpc>
            </a:pPr>
            <a:r>
              <a:rPr lang="en-US" sz="2499" b="1">
                <a:solidFill>
                  <a:srgbClr val="FD4600"/>
                </a:solidFill>
                <a:latin typeface="DM Sans Bold"/>
                <a:ea typeface="DM Sans Bold"/>
                <a:cs typeface="DM Sans Bold"/>
                <a:sym typeface="DM Sans Bold"/>
              </a:rPr>
              <a:t>HOUSING</a:t>
            </a:r>
          </a:p>
          <a:p>
            <a:pPr algn="ctr">
              <a:lnSpc>
                <a:spcPts val="2520"/>
              </a:lnSpc>
            </a:pPr>
            <a:r>
              <a:rPr lang="en-US" sz="1800" b="1">
                <a:solidFill>
                  <a:srgbClr val="000000"/>
                </a:solidFill>
                <a:latin typeface="DM Sans Bold"/>
                <a:ea typeface="DM Sans Bold"/>
                <a:cs typeface="DM Sans Bold"/>
                <a:sym typeface="DM Sans Bold"/>
              </a:rPr>
              <a:t>Rent, housing expenses, and utilities are consuming a larger share of household income.</a:t>
            </a:r>
          </a:p>
          <a:p>
            <a:pPr algn="ctr">
              <a:lnSpc>
                <a:spcPts val="3499"/>
              </a:lnSpc>
            </a:pPr>
            <a:endParaRPr lang="en-US" sz="1800" b="1">
              <a:solidFill>
                <a:srgbClr val="000000"/>
              </a:solidFill>
              <a:latin typeface="DM Sans Bold"/>
              <a:ea typeface="DM Sans Bold"/>
              <a:cs typeface="DM Sans Bold"/>
              <a:sym typeface="DM Sans Bold"/>
            </a:endParaRPr>
          </a:p>
          <a:p>
            <a:pPr algn="ctr">
              <a:lnSpc>
                <a:spcPts val="3499"/>
              </a:lnSpc>
              <a:spcBef>
                <a:spcPct val="0"/>
              </a:spcBef>
            </a:pPr>
            <a:endParaRPr lang="en-US" sz="1800" b="1">
              <a:solidFill>
                <a:srgbClr val="000000"/>
              </a:solidFill>
              <a:latin typeface="DM Sans Bold"/>
              <a:ea typeface="DM Sans Bold"/>
              <a:cs typeface="DM Sans Bold"/>
              <a:sym typeface="DM Sans Bold"/>
            </a:endParaRPr>
          </a:p>
        </p:txBody>
      </p:sp>
      <p:sp>
        <p:nvSpPr>
          <p:cNvPr id="149" name="TextBox 149"/>
          <p:cNvSpPr txBox="1"/>
          <p:nvPr/>
        </p:nvSpPr>
        <p:spPr>
          <a:xfrm>
            <a:off x="8642775" y="5229954"/>
            <a:ext cx="3133517" cy="1318260"/>
          </a:xfrm>
          <a:prstGeom prst="rect">
            <a:avLst/>
          </a:prstGeom>
        </p:spPr>
        <p:txBody>
          <a:bodyPr lIns="0" tIns="0" rIns="0" bIns="0" rtlCol="0" anchor="t">
            <a:spAutoFit/>
          </a:bodyPr>
          <a:lstStyle/>
          <a:p>
            <a:pPr algn="ctr">
              <a:lnSpc>
                <a:spcPts val="3499"/>
              </a:lnSpc>
            </a:pPr>
            <a:r>
              <a:rPr lang="en-US" sz="2499" b="1">
                <a:solidFill>
                  <a:srgbClr val="FD4600"/>
                </a:solidFill>
                <a:latin typeface="DM Sans Bold"/>
                <a:ea typeface="DM Sans Bold"/>
                <a:cs typeface="DM Sans Bold"/>
                <a:sym typeface="DM Sans Bold"/>
              </a:rPr>
              <a:t>FINANCIAL STRESS</a:t>
            </a:r>
          </a:p>
          <a:p>
            <a:pPr algn="ctr">
              <a:lnSpc>
                <a:spcPts val="2380"/>
              </a:lnSpc>
              <a:spcBef>
                <a:spcPct val="0"/>
              </a:spcBef>
            </a:pPr>
            <a:r>
              <a:rPr lang="en-US" sz="1700" b="1">
                <a:solidFill>
                  <a:srgbClr val="000000"/>
                </a:solidFill>
                <a:latin typeface="DM Sans Bold"/>
                <a:ea typeface="DM Sans Bold"/>
                <a:cs typeface="DM Sans Bold"/>
                <a:sym typeface="DM Sans Bold"/>
              </a:rPr>
              <a:t>Income is not always keeping pace, leading to delayed purchases and reduced </a:t>
            </a:r>
          </a:p>
        </p:txBody>
      </p:sp>
      <p:sp>
        <p:nvSpPr>
          <p:cNvPr id="150" name="TextBox 150"/>
          <p:cNvSpPr txBox="1"/>
          <p:nvPr/>
        </p:nvSpPr>
        <p:spPr>
          <a:xfrm>
            <a:off x="13405476" y="5126131"/>
            <a:ext cx="3142134" cy="2117725"/>
          </a:xfrm>
          <a:prstGeom prst="rect">
            <a:avLst/>
          </a:prstGeom>
        </p:spPr>
        <p:txBody>
          <a:bodyPr lIns="0" tIns="0" rIns="0" bIns="0" rtlCol="0" anchor="t">
            <a:spAutoFit/>
          </a:bodyPr>
          <a:lstStyle/>
          <a:p>
            <a:pPr algn="ctr">
              <a:lnSpc>
                <a:spcPts val="3499"/>
              </a:lnSpc>
            </a:pPr>
            <a:r>
              <a:rPr lang="en-US" sz="2499" b="1">
                <a:solidFill>
                  <a:srgbClr val="FD4600"/>
                </a:solidFill>
                <a:latin typeface="DM Sans Bold"/>
                <a:ea typeface="DM Sans Bold"/>
                <a:cs typeface="DM Sans Bold"/>
                <a:sym typeface="DM Sans Bold"/>
              </a:rPr>
              <a:t>ACCESS</a:t>
            </a:r>
          </a:p>
          <a:p>
            <a:pPr algn="ctr">
              <a:lnSpc>
                <a:spcPts val="2520"/>
              </a:lnSpc>
            </a:pPr>
            <a:r>
              <a:rPr lang="en-US" sz="1800" b="1">
                <a:solidFill>
                  <a:srgbClr val="000000"/>
                </a:solidFill>
                <a:latin typeface="DM Sans Bold"/>
                <a:ea typeface="DM Sans Bold"/>
                <a:cs typeface="DM Sans Bold"/>
                <a:sym typeface="DM Sans Bold"/>
              </a:rPr>
              <a:t>Higher everyday costs can make transportation and healthcare harder to prioritize</a:t>
            </a:r>
          </a:p>
          <a:p>
            <a:pPr algn="ctr">
              <a:lnSpc>
                <a:spcPts val="3499"/>
              </a:lnSpc>
              <a:spcBef>
                <a:spcPct val="0"/>
              </a:spcBef>
            </a:pPr>
            <a:endParaRPr lang="en-US" sz="1800" b="1">
              <a:solidFill>
                <a:srgbClr val="000000"/>
              </a:solidFill>
              <a:latin typeface="DM Sans Bold"/>
              <a:ea typeface="DM Sans Bold"/>
              <a:cs typeface="DM Sans Bold"/>
              <a:sym typeface="DM Sans Bold"/>
            </a:endParaRPr>
          </a:p>
        </p:txBody>
      </p:sp>
      <p:sp>
        <p:nvSpPr>
          <p:cNvPr id="151" name="TextBox 151"/>
          <p:cNvSpPr txBox="1"/>
          <p:nvPr/>
        </p:nvSpPr>
        <p:spPr>
          <a:xfrm>
            <a:off x="1667771" y="6882814"/>
            <a:ext cx="12406831" cy="2396489"/>
          </a:xfrm>
          <a:prstGeom prst="rect">
            <a:avLst/>
          </a:prstGeom>
        </p:spPr>
        <p:txBody>
          <a:bodyPr lIns="0" tIns="0" rIns="0" bIns="0" rtlCol="0" anchor="t">
            <a:spAutoFit/>
          </a:bodyPr>
          <a:lstStyle/>
          <a:p>
            <a:pPr algn="ctr">
              <a:lnSpc>
                <a:spcPts val="3920"/>
              </a:lnSpc>
            </a:pPr>
            <a:r>
              <a:rPr lang="en-US" sz="2800" b="1">
                <a:solidFill>
                  <a:srgbClr val="FD4600"/>
                </a:solidFill>
                <a:latin typeface="Canva Sans Bold"/>
                <a:ea typeface="Canva Sans Bold"/>
                <a:cs typeface="Canva Sans Bold"/>
                <a:sym typeface="Canva Sans Bold"/>
              </a:rPr>
              <a:t>Race &amp; Ethnicity Demographics</a:t>
            </a:r>
          </a:p>
          <a:p>
            <a:pPr algn="ctr">
              <a:lnSpc>
                <a:spcPts val="3080"/>
              </a:lnSpc>
            </a:pPr>
            <a:r>
              <a:rPr lang="en-US" sz="2200" b="1">
                <a:solidFill>
                  <a:srgbClr val="000000"/>
                </a:solidFill>
                <a:latin typeface="Canva Sans Bold"/>
                <a:ea typeface="Canva Sans Bold"/>
                <a:cs typeface="Canva Sans Bold"/>
                <a:sym typeface="Canva Sans Bold"/>
              </a:rPr>
              <a:t>Black and Hispanic/Latino families experience substantially higher poverty rates than White non-Hispanic families.</a:t>
            </a:r>
          </a:p>
          <a:p>
            <a:pPr algn="ctr">
              <a:lnSpc>
                <a:spcPts val="2240"/>
              </a:lnSpc>
            </a:pPr>
            <a:r>
              <a:rPr lang="en-US" sz="1600" b="1">
                <a:solidFill>
                  <a:srgbClr val="000000"/>
                </a:solidFill>
                <a:latin typeface="Canva Sans Bold"/>
                <a:ea typeface="Canva Sans Bold"/>
                <a:cs typeface="Canva Sans Bold"/>
                <a:sym typeface="Canva Sans Bold"/>
              </a:rPr>
              <a:t>Source: Southern Nevada Community Health Assessment, U.S. Census ACS 2019–2023.</a:t>
            </a:r>
          </a:p>
          <a:p>
            <a:pPr algn="ctr">
              <a:lnSpc>
                <a:spcPts val="7000"/>
              </a:lnSpc>
            </a:pPr>
            <a:endParaRPr lang="en-US" sz="1600" b="1">
              <a:solidFill>
                <a:srgbClr val="000000"/>
              </a:solidFill>
              <a:latin typeface="Canva Sans Bold"/>
              <a:ea typeface="Canva Sans Bold"/>
              <a:cs typeface="Canva Sans Bold"/>
              <a:sym typeface="Canva Sans Bold"/>
            </a:endParaRPr>
          </a:p>
        </p:txBody>
      </p:sp>
      <p:sp>
        <p:nvSpPr>
          <p:cNvPr id="152" name="TextBox 152"/>
          <p:cNvSpPr txBox="1"/>
          <p:nvPr/>
        </p:nvSpPr>
        <p:spPr>
          <a:xfrm>
            <a:off x="1436590" y="8743363"/>
            <a:ext cx="15387340" cy="694614"/>
          </a:xfrm>
          <a:prstGeom prst="rect">
            <a:avLst/>
          </a:prstGeom>
        </p:spPr>
        <p:txBody>
          <a:bodyPr lIns="0" tIns="0" rIns="0" bIns="0" rtlCol="0" anchor="t">
            <a:spAutoFit/>
          </a:bodyPr>
          <a:lstStyle/>
          <a:p>
            <a:pPr algn="ctr">
              <a:lnSpc>
                <a:spcPts val="2800"/>
              </a:lnSpc>
            </a:pPr>
            <a:r>
              <a:rPr lang="en-US" sz="2000" b="1" dirty="0">
                <a:solidFill>
                  <a:srgbClr val="FD4600"/>
                </a:solidFill>
                <a:latin typeface="Canva Sans Bold"/>
                <a:ea typeface="Canva Sans Bold"/>
                <a:cs typeface="Canva Sans Bold"/>
                <a:sym typeface="Canva Sans Bold"/>
              </a:rPr>
              <a:t>Inflation is not only increasing prices, but also forcing people to make difficult decisions about which basic needs they can afford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330</Words>
  <Application>Microsoft Office PowerPoint</Application>
  <PresentationFormat>Custom</PresentationFormat>
  <Paragraphs>41</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Calibri</vt:lpstr>
      <vt:lpstr>DM Sans Bold</vt:lpstr>
      <vt:lpstr>Canva Sans Bold</vt:lpstr>
      <vt:lpstr>Arial</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OUR MISSION</dc:title>
  <cp:lastModifiedBy>Lukas Serrano</cp:lastModifiedBy>
  <cp:revision>2</cp:revision>
  <dcterms:created xsi:type="dcterms:W3CDTF">2006-08-16T00:00:00Z</dcterms:created>
  <dcterms:modified xsi:type="dcterms:W3CDTF">2026-08-21T19:01:38Z</dcterms:modified>
  <dc:identifier>DAHS8aGxOF4</dc:identifier>
</cp:coreProperties>
</file>